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72" r:id="rId6"/>
    <p:sldId id="273" r:id="rId7"/>
    <p:sldId id="259" r:id="rId8"/>
    <p:sldId id="260" r:id="rId9"/>
    <p:sldId id="261" r:id="rId10"/>
    <p:sldId id="262" r:id="rId11"/>
    <p:sldId id="274" r:id="rId12"/>
    <p:sldId id="263" r:id="rId13"/>
    <p:sldId id="275" r:id="rId14"/>
    <p:sldId id="276" r:id="rId15"/>
    <p:sldId id="282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6" r:id="rId27"/>
    <p:sldId id="295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8" r:id="rId39"/>
    <p:sldId id="309" r:id="rId40"/>
    <p:sldId id="310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4" r:id="rId50"/>
    <p:sldId id="325" r:id="rId51"/>
    <p:sldId id="326" r:id="rId52"/>
    <p:sldId id="330" r:id="rId53"/>
    <p:sldId id="331" r:id="rId54"/>
    <p:sldId id="332" r:id="rId55"/>
    <p:sldId id="333" r:id="rId56"/>
    <p:sldId id="338" r:id="rId57"/>
    <p:sldId id="334" r:id="rId58"/>
    <p:sldId id="339" r:id="rId59"/>
    <p:sldId id="340" r:id="rId60"/>
    <p:sldId id="341" r:id="rId61"/>
    <p:sldId id="342" r:id="rId62"/>
    <p:sldId id="343" r:id="rId63"/>
    <p:sldId id="344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E3D2C-57BB-43E5-A9C4-8EB8F6734B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88659D-05C1-49D7-B4AA-552D42A5C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057897-DCEE-4907-AB12-7B6179161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910-25BB-4E0D-B768-A911657D259A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241150-6532-439A-B00A-568F1153B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00A98C-F31D-4EE4-B124-F568591CE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726F6-0627-444C-8BA7-B281D04C45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113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E0B5-57F1-482C-92A4-6B34855DE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8A86B7-C76D-4336-ABDF-73516B0470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4379D2-B183-4A2C-92BE-1EADAC26A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910-25BB-4E0D-B768-A911657D259A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6C67A-446C-447A-AF50-EDCD47896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D241CA-0B57-4149-BCDA-06BE05F94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726F6-0627-444C-8BA7-B281D04C45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5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A7FAD2-487A-447A-A90F-59FB8E2F54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FF868E-01B0-4CC9-80D1-781435E3E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2828EE-99AF-4C66-96A3-A6EC4FCDA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910-25BB-4E0D-B768-A911657D259A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AD428D-2A17-4054-9933-A97C1D2C2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4038B8-1AF7-4F93-8DC4-2A13BE15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726F6-0627-444C-8BA7-B281D04C45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573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5314E-93D4-481B-AFF0-EC2E5B29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994718-AD97-43EF-8BA2-C5B567E28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D3CB32-D12B-4B2F-BCB3-69BB92F6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910-25BB-4E0D-B768-A911657D259A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AF63B4-48E3-46A5-AEE7-9095B0C2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3EB9C7-6196-4C9F-AD4F-9FBBBFDEF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726F6-0627-444C-8BA7-B281D04C45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937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F92C21-9AC3-4D0C-8B3E-F458F208E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9BB8B4-66D6-488C-AC85-BF57D10AD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0DC3D8-FAEC-416E-A96C-8D89614A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910-25BB-4E0D-B768-A911657D259A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0D5EB1-5053-4674-8AA7-C82CA871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6EB207-794B-4C61-85BF-F17B6827F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726F6-0627-444C-8BA7-B281D04C45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213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A4F82-D03A-43F2-85A3-741592E54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7EA79F-8251-4D33-94F2-444BA659ED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C4E266-B758-45A5-9C89-20F49851F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E6689A-0FF4-42DE-8EE2-7AED75866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910-25BB-4E0D-B768-A911657D259A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0EE76F-5E58-4633-9FBD-719D9BC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E15CF-28DA-480C-AC99-7D5BE74AE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726F6-0627-444C-8BA7-B281D04C45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312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96278-A4FE-4B07-A4A2-B7FFF1605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E38F9-7FDD-47E1-87C5-CB913F71F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C3EF43-714F-4FA6-AB63-3B58A0490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B2E31E-97F1-4895-999D-B0ED40726F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7C98A2-72C6-4B53-BB52-FE64CFF4B7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FD8348-D2C6-4146-A057-38FAE5F3F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910-25BB-4E0D-B768-A911657D259A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C885C1-2A5C-44A4-B32D-00503E10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15A54A-86F2-4782-A22C-028EC1E83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726F6-0627-444C-8BA7-B281D04C45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674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CE5A9-AF5D-4802-85F4-CEA745A7C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F4B28C-1655-4C4A-B362-728A7F039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910-25BB-4E0D-B768-A911657D259A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A35E7A-3008-425E-9456-A7EB8E29F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7F03E-BF66-437B-9E68-312928B7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726F6-0627-444C-8BA7-B281D04C45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515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00AB3D-53BC-4CA3-9160-5351CE9C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910-25BB-4E0D-B768-A911657D259A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CC8B10-4CE2-43C6-884E-F92BFD9BF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093F16-7151-4F11-8CE3-FB912CE63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726F6-0627-444C-8BA7-B281D04C45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420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44C2D-5EE7-4316-9583-FB242EBCA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44E02B-4E63-4134-8DC6-5E5D5DAED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3B47B-835B-4CDF-869D-08EABE638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71A27A-A9A7-4CC8-9969-E74C6026C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910-25BB-4E0D-B768-A911657D259A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2265F9-F4E6-4BB2-8872-281226ED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A58400-4854-4BC3-B645-F29F7D88F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726F6-0627-444C-8BA7-B281D04C45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043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0205D0-9613-4E9D-923E-34728AF6F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7757236-AA96-465E-99B5-BC6408EF7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F36022-80D5-4EF4-B468-1877C5851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89BFE7-8E06-472B-8EDE-BB86001FD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910-25BB-4E0D-B768-A911657D259A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C0D526-68DD-4649-BB52-F5CA3FAC7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434829-839B-4354-BF34-7F31D8724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726F6-0627-444C-8BA7-B281D04C45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74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4ADFB3-279E-40E1-A434-050E040BA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D4142D-5A7D-4AA8-AA71-CBCEA2F36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5B7721-12D3-408B-B500-F5967303C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84910-25BB-4E0D-B768-A911657D259A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9DD78B-1568-454E-9CEE-F8A2611C8A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F73312-0FD7-4AE0-9564-620F715B8D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726F6-0627-444C-8BA7-B281D04C45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77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793AD3B-4489-4028-9C06-EC535D353880}"/>
              </a:ext>
            </a:extLst>
          </p:cNvPr>
          <p:cNvGrpSpPr/>
          <p:nvPr/>
        </p:nvGrpSpPr>
        <p:grpSpPr>
          <a:xfrm>
            <a:off x="0" y="2551837"/>
            <a:ext cx="12192000" cy="2677656"/>
            <a:chOff x="0" y="2551837"/>
            <a:chExt cx="12192000" cy="26776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AD4337-C2F2-4D9B-B182-2ED9661A500B}"/>
                </a:ext>
              </a:extLst>
            </p:cNvPr>
            <p:cNvSpPr txBox="1"/>
            <p:nvPr/>
          </p:nvSpPr>
          <p:spPr>
            <a:xfrm>
              <a:off x="0" y="2551837"/>
              <a:ext cx="12192000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600" b="1" dirty="0"/>
                <a:t>특허</a:t>
              </a:r>
              <a:r>
                <a:rPr lang="en-US" altLang="ko-KR" sz="3600" b="1" dirty="0"/>
                <a:t> </a:t>
              </a:r>
              <a:r>
                <a:rPr lang="ko-KR" altLang="en-US" sz="3600" b="1" dirty="0"/>
                <a:t>빅데이터</a:t>
              </a:r>
              <a:r>
                <a:rPr lang="en-US" altLang="ko-KR" sz="3600" b="1" dirty="0"/>
                <a:t> </a:t>
              </a:r>
              <a:r>
                <a:rPr lang="ko-KR" altLang="en-US" sz="3600" b="1" dirty="0"/>
                <a:t>분석을 통한 미래기술 예측</a:t>
              </a:r>
              <a:endParaRPr lang="en-US" altLang="ko-KR" sz="3600" b="1" dirty="0"/>
            </a:p>
            <a:p>
              <a:pPr algn="ctr"/>
              <a:endParaRPr lang="en-US" altLang="ko-KR" sz="3600" b="1" dirty="0"/>
            </a:p>
            <a:p>
              <a:pPr algn="ctr"/>
              <a:r>
                <a:rPr lang="en-US" altLang="ko-KR" sz="3600" b="1" dirty="0"/>
                <a:t>-CPC</a:t>
              </a:r>
              <a:r>
                <a:rPr lang="ko-KR" altLang="en-US" sz="3600" b="1" dirty="0"/>
                <a:t>로 분류한 증강현실 기술</a:t>
              </a:r>
              <a:r>
                <a:rPr lang="en-US" altLang="ko-KR" sz="3600" b="1" dirty="0"/>
                <a:t>-</a:t>
              </a:r>
              <a:endParaRPr lang="ko-KR" altLang="en-US" sz="3600" b="1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19F60C1-677E-4572-8FDE-C843AAF11AFE}"/>
                </a:ext>
              </a:extLst>
            </p:cNvPr>
            <p:cNvSpPr txBox="1"/>
            <p:nvPr/>
          </p:nvSpPr>
          <p:spPr>
            <a:xfrm>
              <a:off x="0" y="4306163"/>
              <a:ext cx="12192000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김성원</a:t>
              </a:r>
              <a:endParaRPr lang="en-US" altLang="ko-KR" dirty="0"/>
            </a:p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4884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593719-2800-40D9-9AF1-BCA427855E58}"/>
              </a:ext>
            </a:extLst>
          </p:cNvPr>
          <p:cNvSpPr txBox="1"/>
          <p:nvPr/>
        </p:nvSpPr>
        <p:spPr>
          <a:xfrm>
            <a:off x="482600" y="1166842"/>
            <a:ext cx="1122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증강 현실</a:t>
            </a:r>
            <a:r>
              <a:rPr lang="en-US" altLang="ko-KR" dirty="0"/>
              <a:t>(AR)</a:t>
            </a:r>
            <a:r>
              <a:rPr lang="ko-KR" altLang="en-US" dirty="0"/>
              <a:t>은 가상 객체와 결합된 실제 환경을 직간접적으로</a:t>
            </a:r>
            <a:r>
              <a:rPr lang="en-US" altLang="ko-KR" dirty="0"/>
              <a:t>,</a:t>
            </a:r>
            <a:r>
              <a:rPr lang="ko-KR" altLang="en-US" dirty="0"/>
              <a:t> 실시간으로 보여주는 방식으로</a:t>
            </a:r>
            <a:r>
              <a:rPr lang="en-US" altLang="ko-KR" dirty="0"/>
              <a:t>,</a:t>
            </a:r>
            <a:r>
              <a:rPr lang="ko-KR" altLang="en-US" dirty="0"/>
              <a:t> 광범위한 응용 가능성으로 인해 빠르게 성장했다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AR </a:t>
            </a:r>
            <a:r>
              <a:rPr lang="ko-KR" altLang="en-US" dirty="0"/>
              <a:t>기술의 성장과 매력 증가에도 불구하고</a:t>
            </a:r>
            <a:r>
              <a:rPr lang="en-US" altLang="ko-KR" dirty="0"/>
              <a:t>,</a:t>
            </a:r>
            <a:r>
              <a:rPr lang="ko-KR" altLang="en-US" dirty="0"/>
              <a:t> 산업 경쟁을 포괄하는 데이터를 기반으로 이 기술의 하위 기술과 진화 추세를 식별하는 데 거의 관심을 기울이지 않았다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본 연구에서는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2015</a:t>
            </a:r>
            <a:r>
              <a:rPr lang="ko-KR" altLang="en-US" dirty="0"/>
              <a:t>년까지 등록된 </a:t>
            </a:r>
            <a:r>
              <a:rPr lang="en-US" altLang="ko-KR" dirty="0"/>
              <a:t>AR </a:t>
            </a:r>
            <a:r>
              <a:rPr lang="ko-KR" altLang="en-US" dirty="0"/>
              <a:t>관련 특허를 수집한 후 특허의 텍스트 데이터에 토픽 모델링을 적용하여 </a:t>
            </a:r>
            <a:r>
              <a:rPr lang="en-US" altLang="ko-KR" dirty="0"/>
              <a:t>AR </a:t>
            </a:r>
            <a:r>
              <a:rPr lang="ko-KR" altLang="en-US" dirty="0"/>
              <a:t>기술을 구성하는 기술 토픽을 파악한다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이후 기술 주제의 특허 및 인용을 기반으로 지표 및 지도를 사용하여 식별된 기술 주제에 대해 역동적인 진화 추세를 결정한다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연구의 기여는 두 가지입니다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AR </a:t>
            </a:r>
            <a:r>
              <a:rPr lang="ko-KR" altLang="en-US" dirty="0"/>
              <a:t>특허의 텍스트 마이닝을 기반으로 </a:t>
            </a:r>
            <a:r>
              <a:rPr lang="en-US" altLang="ko-KR" dirty="0"/>
              <a:t>AR </a:t>
            </a:r>
            <a:r>
              <a:rPr lang="ko-KR" altLang="en-US" dirty="0"/>
              <a:t>기술의 진화 추세에 대한 전반적인 이해를 제공하고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가까운 미래에 추가 </a:t>
            </a:r>
            <a:r>
              <a:rPr lang="en-US" altLang="ko-KR" dirty="0"/>
              <a:t>R&amp;D</a:t>
            </a:r>
            <a:r>
              <a:rPr lang="ko-KR" altLang="en-US" dirty="0"/>
              <a:t>를 결정하는 데 학계 및 산업 기술 전문가를 지원할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9B5EB-208A-4E77-9245-162700D57B1A}"/>
              </a:ext>
            </a:extLst>
          </p:cNvPr>
          <p:cNvSpPr txBox="1"/>
          <p:nvPr/>
        </p:nvSpPr>
        <p:spPr>
          <a:xfrm>
            <a:off x="1" y="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초록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9581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C9B5EB-208A-4E77-9245-162700D57B1A}"/>
              </a:ext>
            </a:extLst>
          </p:cNvPr>
          <p:cNvSpPr txBox="1"/>
          <p:nvPr/>
        </p:nvSpPr>
        <p:spPr>
          <a:xfrm>
            <a:off x="1" y="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초록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F6D6C-9BBF-4543-A491-314C4D0A48C6}"/>
              </a:ext>
            </a:extLst>
          </p:cNvPr>
          <p:cNvSpPr txBox="1"/>
          <p:nvPr/>
        </p:nvSpPr>
        <p:spPr>
          <a:xfrm>
            <a:off x="389467" y="1674674"/>
            <a:ext cx="3242733" cy="175432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altLang="ko-KR" sz="3600" b="1" dirty="0"/>
          </a:p>
          <a:p>
            <a:pPr algn="ctr"/>
            <a:r>
              <a:rPr lang="en-US" altLang="ko-KR" sz="3600" b="1" dirty="0"/>
              <a:t>AR </a:t>
            </a:r>
            <a:r>
              <a:rPr lang="ko-KR" altLang="en-US" sz="3600" b="1" dirty="0"/>
              <a:t>특허</a:t>
            </a:r>
            <a:endParaRPr lang="en-US" altLang="ko-KR" sz="3600" b="1" dirty="0"/>
          </a:p>
          <a:p>
            <a:pPr algn="ctr"/>
            <a:endParaRPr lang="ko-KR" alt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C25CB8-B123-4D97-B392-401BE72EDFAD}"/>
              </a:ext>
            </a:extLst>
          </p:cNvPr>
          <p:cNvSpPr txBox="1"/>
          <p:nvPr/>
        </p:nvSpPr>
        <p:spPr>
          <a:xfrm>
            <a:off x="4830233" y="1074510"/>
            <a:ext cx="2531533" cy="12003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altLang="ko-KR" sz="2400" dirty="0"/>
          </a:p>
          <a:p>
            <a:pPr algn="ctr"/>
            <a:r>
              <a:rPr lang="ko-KR" altLang="en-US" sz="2400" dirty="0"/>
              <a:t>토픽 모델링</a:t>
            </a:r>
            <a:endParaRPr lang="en-US" altLang="ko-KR" sz="2400" dirty="0"/>
          </a:p>
          <a:p>
            <a:pPr algn="ctr"/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C22B4-D26F-431B-AB1E-49E06445291B}"/>
              </a:ext>
            </a:extLst>
          </p:cNvPr>
          <p:cNvSpPr txBox="1"/>
          <p:nvPr/>
        </p:nvSpPr>
        <p:spPr>
          <a:xfrm>
            <a:off x="8559799" y="1074510"/>
            <a:ext cx="2531533" cy="12003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altLang="ko-KR" sz="2400" dirty="0"/>
          </a:p>
          <a:p>
            <a:pPr algn="ctr"/>
            <a:r>
              <a:rPr lang="ko-KR" altLang="en-US" sz="2400" dirty="0"/>
              <a:t>기술 토픽 파악</a:t>
            </a:r>
            <a:endParaRPr lang="en-US" altLang="ko-KR" sz="2400" dirty="0"/>
          </a:p>
          <a:p>
            <a:pPr algn="ctr"/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1A38F-1F11-4A78-BEB3-C33908FFC5ED}"/>
              </a:ext>
            </a:extLst>
          </p:cNvPr>
          <p:cNvSpPr txBox="1"/>
          <p:nvPr/>
        </p:nvSpPr>
        <p:spPr>
          <a:xfrm>
            <a:off x="4830232" y="2828836"/>
            <a:ext cx="2531533" cy="12003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altLang="ko-KR" sz="2400" dirty="0"/>
          </a:p>
          <a:p>
            <a:pPr algn="ctr"/>
            <a:r>
              <a:rPr lang="ko-KR" altLang="en-US" sz="2400" dirty="0"/>
              <a:t>인용 지표 사용</a:t>
            </a:r>
            <a:endParaRPr lang="en-US" altLang="ko-KR" sz="2400" dirty="0"/>
          </a:p>
          <a:p>
            <a:pPr algn="ctr"/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4A4FC7-36DE-4267-AF25-23634AB2FACF}"/>
              </a:ext>
            </a:extLst>
          </p:cNvPr>
          <p:cNvSpPr txBox="1"/>
          <p:nvPr/>
        </p:nvSpPr>
        <p:spPr>
          <a:xfrm>
            <a:off x="8559799" y="2828836"/>
            <a:ext cx="2531533" cy="12003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altLang="ko-KR" sz="2400" dirty="0"/>
          </a:p>
          <a:p>
            <a:pPr algn="ctr"/>
            <a:r>
              <a:rPr lang="ko-KR" altLang="en-US" sz="2400" dirty="0"/>
              <a:t>진화 추세 결정</a:t>
            </a:r>
            <a:endParaRPr lang="en-US" altLang="ko-KR" sz="2400" dirty="0"/>
          </a:p>
          <a:p>
            <a:pPr algn="ctr"/>
            <a:endParaRPr lang="ko-KR" altLang="en-US" sz="24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461B20B-4637-433A-9F58-DC2FA0B295B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632200" y="1674675"/>
            <a:ext cx="1198033" cy="8771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643C0D7-F8C8-4154-93D5-42E00CF3D362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3632200" y="2551837"/>
            <a:ext cx="1198032" cy="8771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E4F477F-10DA-4998-9600-8856453A4AC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361766" y="1674675"/>
            <a:ext cx="11980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C655455-A5A3-4E90-A9D9-E63CFF8880A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61765" y="3429001"/>
            <a:ext cx="11980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0F18834-76C9-435A-8BC9-1D1E4F5178FF}"/>
              </a:ext>
            </a:extLst>
          </p:cNvPr>
          <p:cNvSpPr txBox="1"/>
          <p:nvPr/>
        </p:nvSpPr>
        <p:spPr>
          <a:xfrm>
            <a:off x="884764" y="4998660"/>
            <a:ext cx="10422467" cy="15696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2400" b="1" dirty="0"/>
          </a:p>
          <a:p>
            <a:r>
              <a:rPr lang="en-US" altLang="ko-KR" sz="2400" b="1" dirty="0"/>
              <a:t>	1. AR </a:t>
            </a:r>
            <a:r>
              <a:rPr lang="ko-KR" altLang="en-US" sz="2400" b="1" dirty="0"/>
              <a:t>기술의 진화 추세에 대한 전반적인 이해</a:t>
            </a:r>
            <a:endParaRPr lang="en-US" altLang="ko-KR" sz="2400" b="1" dirty="0"/>
          </a:p>
          <a:p>
            <a:r>
              <a:rPr lang="en-US" altLang="ko-KR" sz="2400" b="1" dirty="0"/>
              <a:t>	2. </a:t>
            </a:r>
            <a:r>
              <a:rPr lang="ko-KR" altLang="en-US" sz="2400" b="1" dirty="0"/>
              <a:t>기술 전문가 지원</a:t>
            </a:r>
            <a:endParaRPr lang="en-US" altLang="ko-KR" sz="2400" b="1" dirty="0"/>
          </a:p>
          <a:p>
            <a:endParaRPr lang="ko-KR" altLang="en-US" sz="2400" b="1" dirty="0"/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B4C757E1-B6B0-419F-AD24-43228E04E6DB}"/>
              </a:ext>
            </a:extLst>
          </p:cNvPr>
          <p:cNvCxnSpPr>
            <a:cxnSpLocks/>
            <a:stCxn id="6" idx="3"/>
            <a:endCxn id="21" idx="1"/>
          </p:cNvCxnSpPr>
          <p:nvPr/>
        </p:nvCxnSpPr>
        <p:spPr>
          <a:xfrm flipH="1">
            <a:off x="884764" y="1674675"/>
            <a:ext cx="10206568" cy="4108815"/>
          </a:xfrm>
          <a:prstGeom prst="curvedConnector5">
            <a:avLst>
              <a:gd name="adj1" fmla="val -8379"/>
              <a:gd name="adj2" fmla="val 75159"/>
              <a:gd name="adj3" fmla="val 10224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E1A42681-914D-4730-86F8-54EAF5F53BE0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 flipH="1">
            <a:off x="884764" y="3429001"/>
            <a:ext cx="10206568" cy="2354489"/>
          </a:xfrm>
          <a:prstGeom prst="curvedConnector5">
            <a:avLst>
              <a:gd name="adj1" fmla="val -2240"/>
              <a:gd name="adj2" fmla="val 56866"/>
              <a:gd name="adj3" fmla="val 10224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930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목차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26B9F5-595F-47E4-B197-06CDC9421C51}"/>
              </a:ext>
            </a:extLst>
          </p:cNvPr>
          <p:cNvSpPr txBox="1"/>
          <p:nvPr/>
        </p:nvSpPr>
        <p:spPr>
          <a:xfrm>
            <a:off x="0" y="1225689"/>
            <a:ext cx="121919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	1. </a:t>
            </a:r>
            <a:r>
              <a:rPr lang="ko-KR" altLang="en-US" sz="2000" dirty="0"/>
              <a:t>서론</a:t>
            </a:r>
          </a:p>
          <a:p>
            <a:r>
              <a:rPr lang="en-US" altLang="ko-KR" sz="2000" dirty="0"/>
              <a:t>	2. </a:t>
            </a:r>
            <a:r>
              <a:rPr lang="ko-KR" altLang="en-US" sz="2000" dirty="0"/>
              <a:t>증강현실 기술 소개</a:t>
            </a:r>
          </a:p>
          <a:p>
            <a:r>
              <a:rPr lang="en-US" altLang="ko-KR" sz="2000" dirty="0"/>
              <a:t>	3. </a:t>
            </a:r>
            <a:r>
              <a:rPr lang="ko-KR" altLang="en-US" sz="2000" dirty="0"/>
              <a:t>데이터 수집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전처리</a:t>
            </a:r>
            <a:r>
              <a:rPr lang="en-US" altLang="ko-KR" sz="2000" dirty="0"/>
              <a:t>, </a:t>
            </a:r>
            <a:r>
              <a:rPr lang="ko-KR" altLang="en-US" sz="2000" dirty="0"/>
              <a:t>키워드 추출</a:t>
            </a:r>
          </a:p>
          <a:p>
            <a:r>
              <a:rPr lang="en-US" altLang="ko-KR" sz="2000" dirty="0"/>
              <a:t>	4. </a:t>
            </a:r>
            <a:r>
              <a:rPr lang="ko-KR" altLang="en-US" sz="2000" dirty="0"/>
              <a:t>분석 방법</a:t>
            </a:r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	</a:t>
            </a:r>
            <a:r>
              <a:rPr lang="en-US" altLang="ko-KR" sz="2000" dirty="0"/>
              <a:t>4.1 </a:t>
            </a:r>
            <a:r>
              <a:rPr lang="ko-KR" altLang="en-US" sz="2000" dirty="0"/>
              <a:t>토픽 모델링</a:t>
            </a:r>
            <a:r>
              <a:rPr lang="en-US" altLang="ko-KR" sz="2000" dirty="0"/>
              <a:t>(Topic Modeling) </a:t>
            </a:r>
            <a:r>
              <a:rPr lang="ko-KR" altLang="en-US" sz="2000" dirty="0"/>
              <a:t>기반 세부 기술요소 추출</a:t>
            </a:r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	</a:t>
            </a:r>
            <a:r>
              <a:rPr lang="en-US" altLang="ko-KR" sz="2000" dirty="0"/>
              <a:t>4.2 Stock-Citation </a:t>
            </a:r>
            <a:r>
              <a:rPr lang="ko-KR" altLang="en-US" sz="2000" dirty="0"/>
              <a:t>기반 추세 분석</a:t>
            </a:r>
            <a:r>
              <a:rPr lang="en-US" altLang="ko-KR" sz="2000" dirty="0"/>
              <a:t>-</a:t>
            </a:r>
            <a:r>
              <a:rPr lang="ko-KR" altLang="en-US" sz="2000" dirty="0"/>
              <a:t>활성도 및 우수성 중심</a:t>
            </a:r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	</a:t>
            </a:r>
            <a:r>
              <a:rPr lang="en-US" altLang="ko-KR" sz="2000" dirty="0"/>
              <a:t>4.3 CII(Current Impact Index) </a:t>
            </a:r>
            <a:r>
              <a:rPr lang="ko-KR" altLang="en-US" sz="2000" dirty="0"/>
              <a:t>기반 기술영향도 분석</a:t>
            </a:r>
          </a:p>
          <a:p>
            <a:r>
              <a:rPr lang="en-US" altLang="ko-KR" sz="2000" dirty="0"/>
              <a:t>	5. </a:t>
            </a:r>
            <a:r>
              <a:rPr lang="ko-KR" altLang="en-US" sz="2000" dirty="0"/>
              <a:t>분석 결과</a:t>
            </a:r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	</a:t>
            </a:r>
            <a:r>
              <a:rPr lang="en-US" altLang="ko-KR" sz="2000" dirty="0"/>
              <a:t>5.1 </a:t>
            </a:r>
            <a:r>
              <a:rPr lang="ko-KR" altLang="en-US" sz="2000" dirty="0"/>
              <a:t>증강현실 특허등록 동향</a:t>
            </a:r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	</a:t>
            </a:r>
            <a:r>
              <a:rPr lang="en-US" altLang="ko-KR" sz="2000" dirty="0"/>
              <a:t>5.2 </a:t>
            </a:r>
            <a:r>
              <a:rPr lang="ko-KR" altLang="en-US" sz="2000" dirty="0"/>
              <a:t>토픽 모델링을 통한 세부 기술요소 파악</a:t>
            </a:r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	</a:t>
            </a:r>
            <a:r>
              <a:rPr lang="en-US" altLang="ko-KR" sz="2000" dirty="0"/>
              <a:t>5.3 </a:t>
            </a:r>
            <a:r>
              <a:rPr lang="ko-KR" altLang="en-US" sz="2000" dirty="0"/>
              <a:t>세부 기술요소 동향 및 수준 분석</a:t>
            </a:r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		</a:t>
            </a:r>
            <a:r>
              <a:rPr lang="en-US" altLang="ko-KR" sz="2000" dirty="0"/>
              <a:t>(1) </a:t>
            </a:r>
            <a:r>
              <a:rPr lang="ko-KR" altLang="en-US" sz="2000" dirty="0"/>
              <a:t>통계 수치적 분석</a:t>
            </a:r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		</a:t>
            </a:r>
            <a:r>
              <a:rPr lang="en-US" altLang="ko-KR" sz="2000" dirty="0"/>
              <a:t>(2) RS(Relative Stock) </a:t>
            </a:r>
            <a:r>
              <a:rPr lang="ko-KR" altLang="en-US" sz="2000" dirty="0"/>
              <a:t>기반 분석</a:t>
            </a:r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		</a:t>
            </a:r>
            <a:r>
              <a:rPr lang="en-US" altLang="ko-KR" sz="2000" dirty="0"/>
              <a:t>(3) RC(Relative Citation) </a:t>
            </a:r>
            <a:r>
              <a:rPr lang="ko-KR" altLang="en-US" sz="2000" dirty="0"/>
              <a:t>기반 분석</a:t>
            </a:r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		</a:t>
            </a:r>
            <a:r>
              <a:rPr lang="en-US" altLang="ko-KR" sz="2000" dirty="0"/>
              <a:t>(4) Stock-Citation Map </a:t>
            </a:r>
            <a:r>
              <a:rPr lang="ko-KR" altLang="en-US" sz="2000" dirty="0"/>
              <a:t>기반 분석</a:t>
            </a:r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		</a:t>
            </a:r>
            <a:r>
              <a:rPr lang="en-US" altLang="ko-KR" sz="2000" dirty="0"/>
              <a:t>(5) CII </a:t>
            </a:r>
            <a:r>
              <a:rPr lang="ko-KR" altLang="en-US" sz="2000" dirty="0"/>
              <a:t>기반 기술수준 및 영향도 분석</a:t>
            </a:r>
          </a:p>
          <a:p>
            <a:r>
              <a:rPr lang="en-US" altLang="ko-KR" sz="2000" dirty="0"/>
              <a:t>	6. </a:t>
            </a:r>
            <a:r>
              <a:rPr lang="ko-KR" altLang="en-US" sz="2000" dirty="0"/>
              <a:t>결론</a:t>
            </a:r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13959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서론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E1B7A-6E34-4DA4-B7AD-7EA8D494A1AC}"/>
              </a:ext>
            </a:extLst>
          </p:cNvPr>
          <p:cNvSpPr txBox="1"/>
          <p:nvPr/>
        </p:nvSpPr>
        <p:spPr>
          <a:xfrm>
            <a:off x="-1" y="923330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증강현실의 산업적 활용 가능성으로 인해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현재 여러 기업들과 연구자들이 증강현실 기술에 많은 관심을 보이고 있는 상황이다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EC357-DF00-4231-8C74-4E6805F74002}"/>
              </a:ext>
            </a:extLst>
          </p:cNvPr>
          <p:cNvSpPr txBox="1"/>
          <p:nvPr/>
        </p:nvSpPr>
        <p:spPr>
          <a:xfrm>
            <a:off x="0" y="276728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하지만</a:t>
            </a:r>
            <a:r>
              <a:rPr lang="en-US" altLang="ko-KR" sz="2000" dirty="0"/>
              <a:t>, </a:t>
            </a:r>
            <a:r>
              <a:rPr lang="ko-KR" altLang="en-US" sz="2000" dirty="0"/>
              <a:t>계량적 접근을 통해 증강현실 기술의 세부 기술 요소들을 파악하고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이에 대한 발전동향을 분석하는 연구는 아직까지 미흡한 실정이다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EF5437-0935-47FE-A7CD-63BB178A3527}"/>
              </a:ext>
            </a:extLst>
          </p:cNvPr>
          <p:cNvSpPr txBox="1"/>
          <p:nvPr/>
        </p:nvSpPr>
        <p:spPr>
          <a:xfrm>
            <a:off x="0" y="4303453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다양한 기술들의 융합을 통해 구성되는 증강현실 기술은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세부 기술들이 복잡하게 얽힌 채로 변화하는 모습을 보인다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08114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서론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E1B7A-6E34-4DA4-B7AD-7EA8D494A1AC}"/>
              </a:ext>
            </a:extLst>
          </p:cNvPr>
          <p:cNvSpPr txBox="1"/>
          <p:nvPr/>
        </p:nvSpPr>
        <p:spPr>
          <a:xfrm>
            <a:off x="-1" y="92333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특허는 기술동향에 대한 분석자료로 활용된다</a:t>
            </a:r>
            <a:r>
              <a:rPr lang="en-US" altLang="ko-KR" sz="2000" dirty="0"/>
              <a:t>,</a:t>
            </a:r>
          </a:p>
          <a:p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EC357-DF00-4231-8C74-4E6805F74002}"/>
              </a:ext>
            </a:extLst>
          </p:cNvPr>
          <p:cNvSpPr txBox="1"/>
          <p:nvPr/>
        </p:nvSpPr>
        <p:spPr>
          <a:xfrm>
            <a:off x="0" y="2613392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토픽 모델링 기법을 적용하여 증강현실을 구성하는 세부 기술요소들을 추출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각 세부 기술요소들에 속하는 특허들의 문서등록 건수</a:t>
            </a:r>
            <a:r>
              <a:rPr lang="en-US" altLang="ko-KR" sz="2000" dirty="0"/>
              <a:t>(Stock),</a:t>
            </a:r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피인용</a:t>
            </a:r>
            <a:r>
              <a:rPr lang="en-US" altLang="ko-KR" sz="2000" dirty="0"/>
              <a:t>(Citation) </a:t>
            </a:r>
            <a:r>
              <a:rPr lang="ko-KR" altLang="en-US" sz="2000" dirty="0"/>
              <a:t>획수에 대한 통계적인 수치를 파악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D033EA-F26E-4FE5-A5BD-115EBA28941C}"/>
              </a:ext>
            </a:extLst>
          </p:cNvPr>
          <p:cNvSpPr txBox="1"/>
          <p:nvPr/>
        </p:nvSpPr>
        <p:spPr>
          <a:xfrm>
            <a:off x="0" y="4611231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의의 </a:t>
            </a:r>
            <a:r>
              <a:rPr lang="en-US" altLang="ko-KR" sz="2000" dirty="0"/>
              <a:t>: </a:t>
            </a:r>
            <a:r>
              <a:rPr lang="ko-KR" altLang="en-US" sz="2000" dirty="0"/>
              <a:t>증강현실 분야의 기술주제에 대한 동향을 객관적 측면에서 분석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결과 </a:t>
            </a:r>
            <a:r>
              <a:rPr lang="en-US" altLang="ko-KR" sz="2000" dirty="0"/>
              <a:t>: </a:t>
            </a:r>
            <a:r>
              <a:rPr lang="ko-KR" altLang="en-US" sz="2000" dirty="0"/>
              <a:t>증강현실 분야의 관련 연구자들과 기업이 향후 연구개발의 방향성을 설정할 수 있음</a:t>
            </a:r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02554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증강현실 기술 소개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05B258-3F5E-42F2-B577-8F2758F26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16" y="2487043"/>
            <a:ext cx="7111768" cy="188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35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증강현실 기술 소개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A65380-0C72-4793-8F84-97C392B1B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755" y="2128773"/>
            <a:ext cx="5600700" cy="2933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49C218-86BC-4E33-9A41-3852CE26F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45" y="2404998"/>
            <a:ext cx="4911328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57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증강현실 기술 소개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4ED91D-77DF-456B-B1B7-8BF8E0869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833" y="1113896"/>
            <a:ext cx="7408333" cy="463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33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증강현실 기술 소개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00EB0B-9560-4E21-BA74-2032A0FA0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664" y="1789377"/>
            <a:ext cx="4923791" cy="32792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B8CF9A-BAC9-4645-ABAB-F93F0280B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45" y="1403356"/>
            <a:ext cx="5261440" cy="438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49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증강현실 기술 소개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A41AD6-C345-4E80-837D-C9A51998F0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4" t="11186" r="12222" b="16815"/>
          <a:stretch/>
        </p:blipFill>
        <p:spPr>
          <a:xfrm>
            <a:off x="2853858" y="1138766"/>
            <a:ext cx="6484283" cy="458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14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FFDC23-DA68-4834-954E-84A264455982}"/>
              </a:ext>
            </a:extLst>
          </p:cNvPr>
          <p:cNvSpPr txBox="1"/>
          <p:nvPr/>
        </p:nvSpPr>
        <p:spPr>
          <a:xfrm>
            <a:off x="0" y="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추진 일정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096B2B5-1CAA-4145-8E40-7B610C511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965425"/>
              </p:ext>
            </p:extLst>
          </p:nvPr>
        </p:nvGraphicFramePr>
        <p:xfrm>
          <a:off x="1650999" y="935565"/>
          <a:ext cx="8890000" cy="498687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36736427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828890946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311660104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408258458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1447367107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4236867827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586735201"/>
                    </a:ext>
                  </a:extLst>
                </a:gridCol>
              </a:tblGrid>
              <a:tr h="7124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~ 1115</a:t>
                      </a:r>
                      <a:endParaRPr lang="ko-KR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1116 ~ 1122</a:t>
                      </a:r>
                      <a:endParaRPr lang="ko-KR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1123 ~ 1129</a:t>
                      </a:r>
                      <a:endParaRPr lang="ko-KR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1130 ~ 1206</a:t>
                      </a:r>
                      <a:endParaRPr lang="ko-KR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1207 ~ 1213</a:t>
                      </a:r>
                      <a:endParaRPr lang="ko-KR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1214 ~</a:t>
                      </a:r>
                      <a:endParaRPr lang="ko-KR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757522"/>
                  </a:ext>
                </a:extLst>
              </a:tr>
              <a:tr h="712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데이터</a:t>
                      </a:r>
                      <a:endParaRPr lang="en-US" altLang="ko-KR" sz="1800" b="1" dirty="0"/>
                    </a:p>
                    <a:p>
                      <a:pPr algn="ctr" latinLnBrk="1"/>
                      <a:r>
                        <a:rPr lang="ko-KR" altLang="en-US" sz="1800" b="1" dirty="0"/>
                        <a:t>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677612"/>
                  </a:ext>
                </a:extLst>
              </a:tr>
              <a:tr h="712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데이터</a:t>
                      </a:r>
                      <a:endParaRPr lang="en-US" altLang="ko-KR" sz="1800" b="1" dirty="0"/>
                    </a:p>
                    <a:p>
                      <a:pPr algn="ctr" latinLnBrk="1"/>
                      <a:r>
                        <a:rPr lang="ko-KR" altLang="en-US" sz="1800" b="1" dirty="0"/>
                        <a:t>전처리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895272"/>
                  </a:ext>
                </a:extLst>
              </a:tr>
              <a:tr h="712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데이터</a:t>
                      </a:r>
                      <a:endParaRPr lang="en-US" altLang="ko-KR" sz="1800" b="1" dirty="0"/>
                    </a:p>
                    <a:p>
                      <a:pPr algn="ctr" latinLnBrk="1"/>
                      <a:r>
                        <a:rPr lang="ko-KR" altLang="en-US" sz="1800" b="1" dirty="0"/>
                        <a:t>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935292"/>
                  </a:ext>
                </a:extLst>
              </a:tr>
              <a:tr h="712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결과</a:t>
                      </a:r>
                      <a:endParaRPr lang="en-US" altLang="ko-KR" sz="1800" b="1" dirty="0"/>
                    </a:p>
                    <a:p>
                      <a:pPr algn="ctr" latinLnBrk="1"/>
                      <a:r>
                        <a:rPr lang="ko-KR" altLang="en-US" sz="1800" b="1" dirty="0"/>
                        <a:t>도출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48249"/>
                  </a:ext>
                </a:extLst>
              </a:tr>
              <a:tr h="712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보고서</a:t>
                      </a:r>
                      <a:endParaRPr lang="en-US" altLang="ko-KR" sz="1800" b="1" dirty="0"/>
                    </a:p>
                    <a:p>
                      <a:pPr algn="ctr" latinLnBrk="1"/>
                      <a:r>
                        <a:rPr lang="ko-KR" altLang="en-US" sz="1800" b="1" dirty="0"/>
                        <a:t>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789523"/>
                  </a:ext>
                </a:extLst>
              </a:tr>
              <a:tr h="712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논문</a:t>
                      </a:r>
                      <a:endParaRPr lang="en-US" altLang="ko-KR" sz="1800" b="1" dirty="0"/>
                    </a:p>
                    <a:p>
                      <a:pPr algn="ctr" latinLnBrk="1"/>
                      <a:r>
                        <a:rPr lang="ko-KR" altLang="en-US" sz="1800" b="1" dirty="0"/>
                        <a:t>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800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7321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증강현실 기술 소개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0ED907-901A-4411-ADEA-CF7FA49A8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889000"/>
            <a:ext cx="8128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68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증강현실 기술 소개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4F2AE4-770B-49B7-883A-05A6F4D28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3" y="1791523"/>
            <a:ext cx="11243733" cy="327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3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8FF64762-D3EA-40AC-9DCF-C6493EECACA6}"/>
              </a:ext>
            </a:extLst>
          </p:cNvPr>
          <p:cNvGrpSpPr/>
          <p:nvPr/>
        </p:nvGrpSpPr>
        <p:grpSpPr>
          <a:xfrm>
            <a:off x="1" y="0"/>
            <a:ext cx="12191999" cy="5539978"/>
            <a:chOff x="1" y="0"/>
            <a:chExt cx="12191999" cy="553997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3788884-F30B-4DB9-A080-65055AABEBF2}"/>
                </a:ext>
              </a:extLst>
            </p:cNvPr>
            <p:cNvSpPr txBox="1"/>
            <p:nvPr/>
          </p:nvSpPr>
          <p:spPr>
            <a:xfrm>
              <a:off x="1" y="0"/>
              <a:ext cx="121919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/>
            </a:p>
            <a:p>
              <a:r>
                <a:rPr lang="en-US" altLang="ko-KR" dirty="0"/>
                <a:t>	</a:t>
              </a:r>
              <a:r>
                <a:rPr lang="ko-KR" altLang="en-US" dirty="0"/>
                <a:t>데이터 수집</a:t>
              </a:r>
              <a:r>
                <a:rPr lang="en-US" altLang="ko-KR" dirty="0"/>
                <a:t>, </a:t>
              </a:r>
              <a:r>
                <a:rPr lang="ko-KR" altLang="en-US" dirty="0" err="1"/>
                <a:t>전처리</a:t>
              </a:r>
              <a:r>
                <a:rPr lang="en-US" altLang="ko-KR" dirty="0"/>
                <a:t>, </a:t>
              </a:r>
              <a:r>
                <a:rPr lang="ko-KR" altLang="en-US" dirty="0"/>
                <a:t>키워드 추출</a:t>
              </a:r>
              <a:endParaRPr lang="en-US" altLang="ko-KR" dirty="0"/>
            </a:p>
            <a:p>
              <a:endParaRPr lang="ko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6C629E8-4FD5-43F8-8E80-5909C44A1876}"/>
                </a:ext>
              </a:extLst>
            </p:cNvPr>
            <p:cNvGrpSpPr/>
            <p:nvPr/>
          </p:nvGrpSpPr>
          <p:grpSpPr>
            <a:xfrm>
              <a:off x="1" y="923330"/>
              <a:ext cx="12191999" cy="4616648"/>
              <a:chOff x="1" y="923330"/>
              <a:chExt cx="12191999" cy="4616648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36CB74-D002-411A-A1E4-9F5E26F8EF87}"/>
                  </a:ext>
                </a:extLst>
              </p:cNvPr>
              <p:cNvSpPr txBox="1"/>
              <p:nvPr/>
            </p:nvSpPr>
            <p:spPr>
              <a:xfrm>
                <a:off x="1" y="923330"/>
                <a:ext cx="1219199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2400" dirty="0"/>
              </a:p>
              <a:p>
                <a:r>
                  <a:rPr lang="en-US" altLang="ko-KR" sz="2400" dirty="0"/>
                  <a:t>	</a:t>
                </a:r>
                <a:r>
                  <a:rPr lang="ko-KR" altLang="en-US" sz="2400" dirty="0"/>
                  <a:t>대상 </a:t>
                </a:r>
                <a:r>
                  <a:rPr lang="en-US" altLang="ko-KR" sz="2400" dirty="0"/>
                  <a:t>:	</a:t>
                </a:r>
                <a:r>
                  <a:rPr lang="ko-KR" altLang="en-US" sz="2400" dirty="0"/>
                  <a:t>미국 특허청 </a:t>
                </a:r>
                <a:r>
                  <a:rPr lang="en-US" altLang="ko-KR" sz="2400" dirty="0"/>
                  <a:t>USPTO</a:t>
                </a:r>
                <a:r>
                  <a:rPr lang="ko-KR" altLang="en-US" sz="2400" dirty="0"/>
                  <a:t>에 등록된 특허</a:t>
                </a:r>
                <a:endParaRPr lang="en-US" altLang="ko-KR" sz="2400" dirty="0"/>
              </a:p>
              <a:p>
                <a:r>
                  <a:rPr lang="en-US" altLang="ko-KR" sz="2400" dirty="0"/>
                  <a:t>		</a:t>
                </a:r>
                <a:r>
                  <a:rPr lang="ko-KR" altLang="en-US" sz="2400" dirty="0"/>
                  <a:t>출원 상태의 특허와 디자인 특허 제외</a:t>
                </a:r>
                <a:endParaRPr lang="en-US" altLang="ko-KR" sz="2400" dirty="0"/>
              </a:p>
              <a:p>
                <a:r>
                  <a:rPr lang="en-US" altLang="ko-KR" sz="2400" dirty="0"/>
                  <a:t>		1976</a:t>
                </a:r>
                <a:r>
                  <a:rPr lang="ko-KR" altLang="en-US" sz="2400" dirty="0"/>
                  <a:t>년부터 </a:t>
                </a:r>
                <a:r>
                  <a:rPr lang="en-US" altLang="ko-KR" sz="2400" dirty="0"/>
                  <a:t>2015</a:t>
                </a:r>
                <a:r>
                  <a:rPr lang="ko-KR" altLang="en-US" sz="2400" dirty="0"/>
                  <a:t>년 </a:t>
                </a:r>
                <a:r>
                  <a:rPr lang="en-US" altLang="ko-KR" sz="2400" dirty="0"/>
                  <a:t>6</a:t>
                </a:r>
                <a:r>
                  <a:rPr lang="ko-KR" altLang="en-US" sz="2400" dirty="0"/>
                  <a:t>월까지</a:t>
                </a:r>
              </a:p>
              <a:p>
                <a:endParaRPr lang="en-US" altLang="ko-KR" sz="2400" dirty="0"/>
              </a:p>
              <a:p>
                <a:r>
                  <a:rPr lang="en-US" altLang="ko-KR" sz="2400" dirty="0"/>
                  <a:t>	=&gt; </a:t>
                </a:r>
                <a:r>
                  <a:rPr lang="ko-KR" altLang="en-US" sz="2400" dirty="0"/>
                  <a:t>총 </a:t>
                </a:r>
                <a:r>
                  <a:rPr lang="en-US" altLang="ko-KR" sz="2400" dirty="0"/>
                  <a:t>1,722</a:t>
                </a:r>
                <a:r>
                  <a:rPr lang="ko-KR" altLang="en-US" sz="2400" dirty="0"/>
                  <a:t>건의 유효 특허</a:t>
                </a:r>
                <a:endParaRPr lang="en-US" altLang="ko-KR" sz="2400" dirty="0"/>
              </a:p>
              <a:p>
                <a:endParaRPr lang="ko-KR" altLang="en-US" sz="2400" dirty="0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619ED0-93B0-449F-814D-1A2433C7EACE}"/>
                  </a:ext>
                </a:extLst>
              </p:cNvPr>
              <p:cNvSpPr txBox="1"/>
              <p:nvPr/>
            </p:nvSpPr>
            <p:spPr>
              <a:xfrm>
                <a:off x="1" y="3600986"/>
                <a:ext cx="1219199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2400" dirty="0"/>
              </a:p>
              <a:p>
                <a:r>
                  <a:rPr lang="en-US" altLang="ko-KR" sz="2400" dirty="0"/>
                  <a:t>	</a:t>
                </a:r>
                <a:r>
                  <a:rPr lang="ko-KR" altLang="en-US" sz="2400" dirty="0"/>
                  <a:t>검색식을 만들기 위해</a:t>
                </a:r>
                <a:r>
                  <a:rPr lang="en-US" altLang="ko-KR" sz="2400" dirty="0"/>
                  <a:t>,</a:t>
                </a:r>
              </a:p>
              <a:p>
                <a:r>
                  <a:rPr lang="en-US" altLang="ko-KR" sz="2400" dirty="0"/>
                  <a:t>	</a:t>
                </a:r>
                <a:r>
                  <a:rPr lang="ko-KR" altLang="en-US" sz="2400" dirty="0" err="1"/>
                  <a:t>머신러닝</a:t>
                </a:r>
                <a:r>
                  <a:rPr lang="ko-KR" altLang="en-US" sz="2400" dirty="0"/>
                  <a:t> 알고리즘을 기반으로 텍스트를 분석하는 키워드 추출 서비스 사용</a:t>
                </a:r>
                <a:endParaRPr lang="en-US" altLang="ko-KR" sz="2400" dirty="0"/>
              </a:p>
              <a:p>
                <a:r>
                  <a:rPr lang="en-US" altLang="ko-KR" sz="2400" dirty="0"/>
                  <a:t>	</a:t>
                </a:r>
              </a:p>
              <a:p>
                <a:r>
                  <a:rPr lang="en-US" altLang="ko-KR" sz="2400" dirty="0"/>
                  <a:t>	Alchemy API(www.alchemyapi.org) </a:t>
                </a:r>
                <a:r>
                  <a:rPr lang="ko-KR" altLang="en-US" sz="2400" dirty="0"/>
                  <a:t>웹서비스를 활용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2733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데이터 수집</a:t>
            </a:r>
            <a:r>
              <a:rPr lang="en-US" altLang="ko-KR" dirty="0"/>
              <a:t>,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/>
              <a:t>키워드 추출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74F031-3D5D-4494-AC3E-12945F3F1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"/>
          <a:stretch/>
        </p:blipFill>
        <p:spPr>
          <a:xfrm>
            <a:off x="1054067" y="986367"/>
            <a:ext cx="10083866" cy="488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1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1C3D3ED-E009-43B7-81AF-9D0781AAF08F}"/>
              </a:ext>
            </a:extLst>
          </p:cNvPr>
          <p:cNvGrpSpPr/>
          <p:nvPr/>
        </p:nvGrpSpPr>
        <p:grpSpPr>
          <a:xfrm>
            <a:off x="-1" y="0"/>
            <a:ext cx="12192001" cy="6278642"/>
            <a:chOff x="-1" y="0"/>
            <a:chExt cx="12192001" cy="627864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3788884-F30B-4DB9-A080-65055AABEBF2}"/>
                </a:ext>
              </a:extLst>
            </p:cNvPr>
            <p:cNvSpPr txBox="1"/>
            <p:nvPr/>
          </p:nvSpPr>
          <p:spPr>
            <a:xfrm>
              <a:off x="1" y="0"/>
              <a:ext cx="121919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/>
            </a:p>
            <a:p>
              <a:r>
                <a:rPr lang="en-US" altLang="ko-KR" dirty="0"/>
                <a:t>	</a:t>
              </a:r>
              <a:r>
                <a:rPr lang="ko-KR" altLang="en-US" dirty="0"/>
                <a:t>데이터 수집</a:t>
              </a:r>
              <a:r>
                <a:rPr lang="en-US" altLang="ko-KR" dirty="0"/>
                <a:t>, </a:t>
              </a:r>
              <a:r>
                <a:rPr lang="ko-KR" altLang="en-US" dirty="0" err="1"/>
                <a:t>전처리</a:t>
              </a:r>
              <a:r>
                <a:rPr lang="en-US" altLang="ko-KR" dirty="0"/>
                <a:t>, </a:t>
              </a:r>
              <a:r>
                <a:rPr lang="ko-KR" altLang="en-US" dirty="0"/>
                <a:t>키워드 추출</a:t>
              </a:r>
              <a:endParaRPr lang="en-US" altLang="ko-KR" dirty="0"/>
            </a:p>
            <a:p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08FCEA-CE14-471E-9775-D49080555EEB}"/>
                </a:ext>
              </a:extLst>
            </p:cNvPr>
            <p:cNvSpPr txBox="1"/>
            <p:nvPr/>
          </p:nvSpPr>
          <p:spPr>
            <a:xfrm>
              <a:off x="0" y="923330"/>
              <a:ext cx="1219200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400" dirty="0"/>
            </a:p>
            <a:p>
              <a:r>
                <a:rPr lang="en-US" altLang="ko-KR" sz="2400" dirty="0"/>
                <a:t>	</a:t>
              </a:r>
              <a:r>
                <a:rPr lang="ko-KR" altLang="en-US" sz="2400" dirty="0" err="1"/>
                <a:t>전처리</a:t>
              </a:r>
              <a:endParaRPr lang="en-US" altLang="ko-KR" sz="2400" dirty="0"/>
            </a:p>
            <a:p>
              <a:endParaRPr lang="en-US" altLang="ko-KR" sz="2400" dirty="0"/>
            </a:p>
            <a:p>
              <a:r>
                <a:rPr lang="en-US" altLang="ko-KR" sz="2400" dirty="0"/>
                <a:t>	1. </a:t>
              </a:r>
              <a:r>
                <a:rPr lang="ko-KR" altLang="en-US" sz="2400" dirty="0"/>
                <a:t>기술적 의미가 없는 불용어들 제거</a:t>
              </a:r>
              <a:endParaRPr lang="en-US" altLang="ko-KR" sz="2400" dirty="0"/>
            </a:p>
            <a:p>
              <a:r>
                <a:rPr lang="en-US" altLang="ko-KR" sz="2400" dirty="0"/>
                <a:t>	2. </a:t>
              </a:r>
              <a:r>
                <a:rPr lang="ko-KR" altLang="en-US" sz="2400" dirty="0"/>
                <a:t>단수</a:t>
              </a:r>
              <a:r>
                <a:rPr lang="en-US" altLang="ko-KR" sz="2400" dirty="0"/>
                <a:t>, </a:t>
              </a:r>
              <a:r>
                <a:rPr lang="ko-KR" altLang="en-US" sz="2400" dirty="0"/>
                <a:t>복수 표현 통합</a:t>
              </a:r>
              <a:endParaRPr lang="en-US" altLang="ko-KR" sz="2400" dirty="0"/>
            </a:p>
            <a:p>
              <a:r>
                <a:rPr lang="en-US" altLang="ko-KR" sz="2400" dirty="0"/>
                <a:t>	3. </a:t>
              </a:r>
              <a:r>
                <a:rPr lang="ko-KR" altLang="en-US" sz="2400" dirty="0"/>
                <a:t>동의어 통합</a:t>
              </a:r>
              <a:endParaRPr lang="en-US" altLang="ko-KR" sz="2400" dirty="0"/>
            </a:p>
            <a:p>
              <a:endParaRPr lang="en-US" altLang="ko-KR" sz="2400" dirty="0"/>
            </a:p>
            <a:p>
              <a:r>
                <a:rPr lang="en-US" altLang="ko-KR" sz="2400" dirty="0"/>
                <a:t>	=&gt; </a:t>
              </a:r>
              <a:r>
                <a:rPr lang="ko-KR" altLang="en-US" sz="2400" dirty="0"/>
                <a:t>두 단어 이상으로 구성된 키워드만 선별하여 최종 유효 키워드 집합을 구성</a:t>
              </a:r>
              <a:endParaRPr lang="en-US" altLang="ko-KR" sz="2400" dirty="0"/>
            </a:p>
            <a:p>
              <a:endParaRPr lang="ko-KR" altLang="en-US" sz="24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BA6C34-7F5D-4577-8ECA-9E4F3FBCB5A1}"/>
                </a:ext>
              </a:extLst>
            </p:cNvPr>
            <p:cNvSpPr txBox="1"/>
            <p:nvPr/>
          </p:nvSpPr>
          <p:spPr>
            <a:xfrm>
              <a:off x="-1" y="4339650"/>
              <a:ext cx="1219199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400" dirty="0"/>
            </a:p>
            <a:p>
              <a:r>
                <a:rPr lang="en-US" altLang="ko-KR" sz="2400" dirty="0"/>
                <a:t>	</a:t>
              </a:r>
              <a:r>
                <a:rPr lang="ko-KR" altLang="en-US" sz="2400" dirty="0"/>
                <a:t>기술적 구체성을 가진 키워드의 조합으로 구성된 벡터 형태로 구조화</a:t>
              </a:r>
              <a:endParaRPr lang="en-US" altLang="ko-KR" sz="2400" dirty="0"/>
            </a:p>
            <a:p>
              <a:endParaRPr lang="en-US" altLang="ko-KR" sz="2400" dirty="0"/>
            </a:p>
            <a:p>
              <a:r>
                <a:rPr lang="en-US" altLang="ko-KR" sz="2400" dirty="0"/>
                <a:t>	=&gt; </a:t>
              </a:r>
              <a:r>
                <a:rPr lang="ko-KR" altLang="en-US" sz="2400" dirty="0"/>
                <a:t>토픽 모델링을 실시하기 위한 자료로 활용</a:t>
              </a:r>
              <a:endParaRPr lang="en-US" altLang="ko-KR" sz="2400" dirty="0"/>
            </a:p>
            <a:p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00167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24974EA-4F51-45F8-A9B3-D0DBE26277B1}"/>
              </a:ext>
            </a:extLst>
          </p:cNvPr>
          <p:cNvGrpSpPr/>
          <p:nvPr/>
        </p:nvGrpSpPr>
        <p:grpSpPr>
          <a:xfrm>
            <a:off x="0" y="0"/>
            <a:ext cx="12192000" cy="6553789"/>
            <a:chOff x="0" y="0"/>
            <a:chExt cx="12192000" cy="655378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1C3D3ED-E009-43B7-81AF-9D0781AAF08F}"/>
                </a:ext>
              </a:extLst>
            </p:cNvPr>
            <p:cNvGrpSpPr/>
            <p:nvPr/>
          </p:nvGrpSpPr>
          <p:grpSpPr>
            <a:xfrm>
              <a:off x="0" y="0"/>
              <a:ext cx="12192000" cy="2862322"/>
              <a:chOff x="0" y="0"/>
              <a:chExt cx="12192000" cy="286232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788884-F30B-4DB9-A080-65055AABEBF2}"/>
                  </a:ext>
                </a:extLst>
              </p:cNvPr>
              <p:cNvSpPr txBox="1"/>
              <p:nvPr/>
            </p:nvSpPr>
            <p:spPr>
              <a:xfrm>
                <a:off x="1" y="0"/>
                <a:ext cx="121919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dirty="0"/>
              </a:p>
              <a:p>
                <a:r>
                  <a:rPr lang="en-US" altLang="ko-KR" dirty="0"/>
                  <a:t>	</a:t>
                </a:r>
                <a:r>
                  <a:rPr lang="ko-KR" altLang="en-US" dirty="0"/>
                  <a:t>분석 방법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토픽 모델링</a:t>
                </a:r>
                <a:r>
                  <a:rPr lang="en-US" altLang="ko-KR" dirty="0"/>
                  <a:t>(Topic Modeling) </a:t>
                </a:r>
                <a:r>
                  <a:rPr lang="ko-KR" altLang="en-US" dirty="0"/>
                  <a:t>기반 세부 기술요소 추출</a:t>
                </a:r>
                <a:endParaRPr lang="en-US" altLang="ko-KR" dirty="0"/>
              </a:p>
              <a:p>
                <a:endParaRPr lang="ko-KR" altLang="en-US" dirty="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08FCEA-CE14-471E-9775-D49080555EEB}"/>
                  </a:ext>
                </a:extLst>
              </p:cNvPr>
              <p:cNvSpPr txBox="1"/>
              <p:nvPr/>
            </p:nvSpPr>
            <p:spPr>
              <a:xfrm>
                <a:off x="0" y="923330"/>
                <a:ext cx="121920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2400" dirty="0"/>
              </a:p>
              <a:p>
                <a:r>
                  <a:rPr lang="en-US" altLang="ko-KR" sz="2400" dirty="0"/>
                  <a:t>	</a:t>
                </a:r>
                <a:r>
                  <a:rPr lang="ko-KR" altLang="en-US" sz="2400" dirty="0"/>
                  <a:t>토픽 모델링</a:t>
                </a:r>
                <a:r>
                  <a:rPr lang="en-US" altLang="ko-KR" sz="2400" dirty="0"/>
                  <a:t> : </a:t>
                </a:r>
                <a:r>
                  <a:rPr lang="ko-KR" altLang="en-US" sz="2400" dirty="0"/>
                  <a:t>문서의 주제를 찾기 위해 활용되는 통계추론 모델</a:t>
                </a:r>
                <a:endParaRPr lang="en-US" altLang="ko-KR" sz="2400" dirty="0"/>
              </a:p>
              <a:p>
                <a:endParaRPr lang="en-US" altLang="ko-KR" sz="2400" dirty="0"/>
              </a:p>
              <a:p>
                <a:r>
                  <a:rPr lang="en-US" altLang="ko-KR" sz="2400" dirty="0"/>
                  <a:t>	LDA(Latent</a:t>
                </a:r>
                <a:r>
                  <a:rPr lang="ko-KR" altLang="en-US" sz="2400" dirty="0"/>
                  <a:t> </a:t>
                </a:r>
                <a:r>
                  <a:rPr lang="en-US" altLang="ko-KR" sz="2400" dirty="0"/>
                  <a:t>Dirichlet</a:t>
                </a:r>
                <a:r>
                  <a:rPr lang="ko-KR" altLang="en-US" sz="2400" dirty="0"/>
                  <a:t> </a:t>
                </a:r>
                <a:r>
                  <a:rPr lang="en-US" altLang="ko-KR" sz="2400" dirty="0"/>
                  <a:t>Allocation,</a:t>
                </a:r>
                <a:r>
                  <a:rPr lang="ko-KR" altLang="en-US" sz="2400" dirty="0"/>
                  <a:t> 잠재 </a:t>
                </a:r>
                <a:r>
                  <a:rPr lang="ko-KR" altLang="en-US" sz="2400" dirty="0" err="1"/>
                  <a:t>디리클레</a:t>
                </a:r>
                <a:r>
                  <a:rPr lang="ko-KR" altLang="en-US" sz="2400" dirty="0"/>
                  <a:t> 할당</a:t>
                </a:r>
                <a:r>
                  <a:rPr lang="en-US" altLang="ko-KR" sz="2400" dirty="0"/>
                  <a:t>)</a:t>
                </a:r>
              </a:p>
              <a:p>
                <a:endParaRPr lang="ko-KR" altLang="en-US" sz="2400" dirty="0"/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6B76D6A-ACDE-43A9-B69E-6720D9DE6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221" y="2862322"/>
              <a:ext cx="3827558" cy="3691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2069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1C3D3ED-E009-43B7-81AF-9D0781AAF08F}"/>
              </a:ext>
            </a:extLst>
          </p:cNvPr>
          <p:cNvGrpSpPr/>
          <p:nvPr/>
        </p:nvGrpSpPr>
        <p:grpSpPr>
          <a:xfrm>
            <a:off x="0" y="0"/>
            <a:ext cx="12192000" cy="1754327"/>
            <a:chOff x="0" y="0"/>
            <a:chExt cx="12192000" cy="175432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3788884-F30B-4DB9-A080-65055AABEBF2}"/>
                </a:ext>
              </a:extLst>
            </p:cNvPr>
            <p:cNvSpPr txBox="1"/>
            <p:nvPr/>
          </p:nvSpPr>
          <p:spPr>
            <a:xfrm>
              <a:off x="1" y="0"/>
              <a:ext cx="121919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/>
            </a:p>
            <a:p>
              <a:r>
                <a:rPr lang="en-US" altLang="ko-KR" dirty="0"/>
                <a:t>	</a:t>
              </a:r>
              <a:r>
                <a:rPr lang="ko-KR" altLang="en-US" dirty="0"/>
                <a:t>분석 방법 </a:t>
              </a:r>
              <a:r>
                <a:rPr lang="en-US" altLang="ko-KR" dirty="0"/>
                <a:t>– </a:t>
              </a:r>
              <a:r>
                <a:rPr lang="ko-KR" altLang="en-US" dirty="0"/>
                <a:t>토픽 모델링</a:t>
              </a:r>
              <a:r>
                <a:rPr lang="en-US" altLang="ko-KR" dirty="0"/>
                <a:t>(Topic Modeling) </a:t>
              </a:r>
              <a:r>
                <a:rPr lang="ko-KR" altLang="en-US" dirty="0"/>
                <a:t>기반 세부 기술요소 추출</a:t>
              </a:r>
              <a:endParaRPr lang="en-US" altLang="ko-KR" dirty="0"/>
            </a:p>
            <a:p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08FCEA-CE14-471E-9775-D49080555EEB}"/>
                </a:ext>
              </a:extLst>
            </p:cNvPr>
            <p:cNvSpPr txBox="1"/>
            <p:nvPr/>
          </p:nvSpPr>
          <p:spPr>
            <a:xfrm>
              <a:off x="0" y="923330"/>
              <a:ext cx="1219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	LDA(Latent</a:t>
              </a:r>
              <a:r>
                <a:rPr lang="ko-KR" altLang="en-US" sz="2400" dirty="0"/>
                <a:t> </a:t>
              </a:r>
              <a:r>
                <a:rPr lang="en-US" altLang="ko-KR" sz="2400" dirty="0"/>
                <a:t>Dirichlet</a:t>
              </a:r>
              <a:r>
                <a:rPr lang="ko-KR" altLang="en-US" sz="2400" dirty="0"/>
                <a:t> </a:t>
              </a:r>
              <a:r>
                <a:rPr lang="en-US" altLang="ko-KR" sz="2400" dirty="0"/>
                <a:t>Allocation,</a:t>
              </a:r>
              <a:r>
                <a:rPr lang="ko-KR" altLang="en-US" sz="2400" dirty="0"/>
                <a:t> 잠재 </a:t>
              </a:r>
              <a:r>
                <a:rPr lang="ko-KR" altLang="en-US" sz="2400" dirty="0" err="1"/>
                <a:t>디리클레</a:t>
              </a:r>
              <a:r>
                <a:rPr lang="ko-KR" altLang="en-US" sz="2400" dirty="0"/>
                <a:t> 할당</a:t>
              </a:r>
              <a:r>
                <a:rPr lang="en-US" altLang="ko-KR" sz="2400" dirty="0"/>
                <a:t>)</a:t>
              </a:r>
            </a:p>
            <a:p>
              <a:endParaRPr lang="ko-KR" altLang="en-US" sz="2400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5913414-8360-4CE7-BAFA-BEAC9FE80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495" y="1755319"/>
            <a:ext cx="7059010" cy="17052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415062C-8C2C-4B01-B3BD-44E4F4047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495" y="3540889"/>
            <a:ext cx="7059010" cy="17528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324E141-9B6D-42BA-A3D2-D764AC54B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495" y="5374091"/>
            <a:ext cx="7059010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08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분석 방법 </a:t>
            </a:r>
            <a:r>
              <a:rPr lang="en-US" altLang="ko-KR" dirty="0"/>
              <a:t>– Stock-Citation</a:t>
            </a:r>
            <a:r>
              <a:rPr lang="ko-KR" altLang="en-US" dirty="0"/>
              <a:t> 기반 추세 분석</a:t>
            </a:r>
            <a:r>
              <a:rPr lang="en-US" altLang="ko-KR" dirty="0"/>
              <a:t>-</a:t>
            </a:r>
            <a:r>
              <a:rPr lang="ko-KR" altLang="en-US" dirty="0"/>
              <a:t>활성도 및 우수성 중심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10138-FC2E-420A-8FBC-57148062E22C}"/>
              </a:ext>
            </a:extLst>
          </p:cNvPr>
          <p:cNvSpPr txBox="1"/>
          <p:nvPr/>
        </p:nvSpPr>
        <p:spPr>
          <a:xfrm>
            <a:off x="0" y="1474619"/>
            <a:ext cx="121920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/>
          </a:p>
          <a:p>
            <a:r>
              <a:rPr lang="en-US" altLang="ko-KR" sz="2400" dirty="0"/>
              <a:t>	</a:t>
            </a:r>
            <a:r>
              <a:rPr lang="en-US" altLang="ko-KR" sz="2400" b="1" dirty="0"/>
              <a:t>Stock : </a:t>
            </a:r>
            <a:r>
              <a:rPr lang="ko-KR" altLang="en-US" sz="2400" b="1" dirty="0"/>
              <a:t>문서등록 건수</a:t>
            </a:r>
            <a:endParaRPr lang="en-US" altLang="ko-KR" sz="2400" b="1" dirty="0"/>
          </a:p>
          <a:p>
            <a:r>
              <a:rPr lang="en-US" altLang="ko-KR" sz="2000" dirty="0"/>
              <a:t>		- </a:t>
            </a:r>
            <a:r>
              <a:rPr lang="ko-KR" altLang="en-US" sz="2000" dirty="0"/>
              <a:t>특허의 등록 건수가 높다면</a:t>
            </a:r>
            <a:r>
              <a:rPr lang="en-US" altLang="ko-KR" sz="2000" dirty="0"/>
              <a:t>, </a:t>
            </a:r>
            <a:r>
              <a:rPr lang="ko-KR" altLang="en-US" sz="2000" dirty="0"/>
              <a:t>해당 기술과 관련된 연구가 활발함</a:t>
            </a:r>
            <a:endParaRPr lang="en-US" altLang="ko-KR" sz="2000" dirty="0"/>
          </a:p>
          <a:p>
            <a:r>
              <a:rPr lang="en-US" altLang="ko-KR" sz="2000" dirty="0"/>
              <a:t>		=&gt; </a:t>
            </a:r>
            <a:r>
              <a:rPr lang="ko-KR" altLang="en-US" sz="2000" dirty="0"/>
              <a:t>각 세부 기술 요소에 대한 활동성 분석을 통해 양적 추세를 파악</a:t>
            </a:r>
            <a:endParaRPr lang="en-US" altLang="ko-KR" sz="20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	</a:t>
            </a:r>
            <a:r>
              <a:rPr lang="en-US" altLang="ko-KR" sz="2400" b="1" dirty="0"/>
              <a:t>Citation : </a:t>
            </a:r>
            <a:r>
              <a:rPr lang="ko-KR" altLang="en-US" sz="2400" b="1" dirty="0"/>
              <a:t>피인용 횟수</a:t>
            </a:r>
            <a:endParaRPr lang="en-US" altLang="ko-KR" sz="2400" b="1" dirty="0"/>
          </a:p>
          <a:p>
            <a:r>
              <a:rPr lang="en-US" altLang="ko-KR" sz="2000" dirty="0"/>
              <a:t>		- </a:t>
            </a:r>
            <a:r>
              <a:rPr lang="ko-KR" altLang="en-US" sz="2000" dirty="0"/>
              <a:t>다른 특허에 의해 인용된 특허는</a:t>
            </a:r>
            <a:r>
              <a:rPr lang="en-US" altLang="ko-KR" sz="2000" dirty="0"/>
              <a:t>, </a:t>
            </a:r>
            <a:r>
              <a:rPr lang="ko-KR" altLang="en-US" sz="2000" dirty="0"/>
              <a:t>기술적으로 우수한 특허로 인식</a:t>
            </a:r>
            <a:endParaRPr lang="en-US" altLang="ko-KR" sz="2000" dirty="0"/>
          </a:p>
          <a:p>
            <a:r>
              <a:rPr lang="en-US" altLang="ko-KR" sz="2000" dirty="0"/>
              <a:t>		=&gt; </a:t>
            </a:r>
            <a:r>
              <a:rPr lang="ko-KR" altLang="en-US" sz="2000" dirty="0"/>
              <a:t>우수성 및 기술적 재창출 정도로 인식하고 질적 추세를 분석</a:t>
            </a:r>
            <a:endParaRPr lang="en-US" altLang="ko-KR" sz="20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3964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분석 방법 </a:t>
            </a:r>
            <a:r>
              <a:rPr lang="en-US" altLang="ko-KR" dirty="0"/>
              <a:t>– Stock-Citation</a:t>
            </a:r>
            <a:r>
              <a:rPr lang="ko-KR" altLang="en-US" dirty="0"/>
              <a:t> 기반 추세 분석</a:t>
            </a:r>
            <a:r>
              <a:rPr lang="en-US" altLang="ko-KR" dirty="0"/>
              <a:t>-</a:t>
            </a:r>
            <a:r>
              <a:rPr lang="ko-KR" altLang="en-US" dirty="0"/>
              <a:t>활성도 및 우수성 중심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10138-FC2E-420A-8FBC-57148062E22C}"/>
              </a:ext>
            </a:extLst>
          </p:cNvPr>
          <p:cNvSpPr txBox="1"/>
          <p:nvPr/>
        </p:nvSpPr>
        <p:spPr>
          <a:xfrm>
            <a:off x="0" y="132073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/>
          </a:p>
          <a:p>
            <a:r>
              <a:rPr lang="en-US" altLang="ko-KR" sz="2400" dirty="0"/>
              <a:t>	</a:t>
            </a:r>
            <a:r>
              <a:rPr lang="en-US" altLang="ko-KR" sz="2400" b="1" dirty="0"/>
              <a:t>RS(Relative Stock, </a:t>
            </a:r>
            <a:r>
              <a:rPr lang="ko-KR" altLang="en-US" sz="2400" b="1" dirty="0"/>
              <a:t>특정구간 내 상대적 스톡</a:t>
            </a:r>
            <a:r>
              <a:rPr lang="en-US" altLang="ko-KR" sz="2400" b="1" dirty="0"/>
              <a:t>)</a:t>
            </a:r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특정 시기 동안의 증강현실 등록 특허 대비</a:t>
            </a:r>
            <a:r>
              <a:rPr lang="en-US" altLang="ko-KR" sz="2000" dirty="0"/>
              <a:t> </a:t>
            </a:r>
            <a:r>
              <a:rPr lang="ko-KR" altLang="en-US" sz="2000" dirty="0"/>
              <a:t>세부 기술요소의 특허 수의 비율</a:t>
            </a:r>
            <a:endParaRPr lang="en-US" altLang="ko-KR" sz="2000" dirty="0"/>
          </a:p>
          <a:p>
            <a:r>
              <a:rPr lang="en-US" altLang="ko-KR" sz="2000" dirty="0"/>
              <a:t>		- </a:t>
            </a:r>
            <a:r>
              <a:rPr lang="ko-KR" altLang="en-US" sz="2000" dirty="0"/>
              <a:t>전체 기술 분야 내에서 특정 세부 기술요소의 비중</a:t>
            </a:r>
            <a:endParaRPr lang="en-US" altLang="ko-KR" sz="2000" dirty="0"/>
          </a:p>
          <a:p>
            <a:r>
              <a:rPr lang="en-US" altLang="ko-KR" sz="2000" dirty="0"/>
              <a:t>		=&gt; </a:t>
            </a:r>
            <a:r>
              <a:rPr lang="ko-KR" altLang="en-US" sz="2000" dirty="0"/>
              <a:t>세부 기술요소에 대한 연구 활성도를 비교 분석</a:t>
            </a:r>
            <a:endParaRPr lang="en-US" altLang="ko-KR" sz="20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	</a:t>
            </a:r>
            <a:r>
              <a:rPr lang="en-US" altLang="ko-KR" sz="2400" b="1" dirty="0"/>
              <a:t>RC(Relative Citation, </a:t>
            </a:r>
            <a:r>
              <a:rPr lang="ko-KR" altLang="en-US" sz="2400" b="1" dirty="0"/>
              <a:t>특정구간 내 상대적 </a:t>
            </a:r>
            <a:r>
              <a:rPr lang="ko-KR" altLang="en-US" sz="2400" b="1" dirty="0" err="1"/>
              <a:t>인용수</a:t>
            </a:r>
            <a:r>
              <a:rPr lang="en-US" altLang="ko-KR" sz="2400" b="1" dirty="0"/>
              <a:t>)</a:t>
            </a:r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특정 시기 내의 전체 피인용 수 대비 해당 세부 기술요소의 피인용수의 비율</a:t>
            </a:r>
            <a:endParaRPr lang="en-US" altLang="ko-KR" sz="2000" dirty="0"/>
          </a:p>
          <a:p>
            <a:r>
              <a:rPr lang="en-US" altLang="ko-KR" sz="2000" dirty="0"/>
              <a:t>		=&gt; </a:t>
            </a:r>
            <a:r>
              <a:rPr lang="ko-KR" altLang="en-US" sz="2000" dirty="0"/>
              <a:t>세부 기술요소들의 연구개발에 대한 우수성 및 기술 재창출 정도를 파악</a:t>
            </a:r>
            <a:endParaRPr lang="en-US" altLang="ko-KR" sz="20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23688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분석 방법 </a:t>
            </a:r>
            <a:r>
              <a:rPr lang="en-US" altLang="ko-KR" dirty="0"/>
              <a:t>– Stock-Citation</a:t>
            </a:r>
            <a:r>
              <a:rPr lang="ko-KR" altLang="en-US" dirty="0"/>
              <a:t> 기반 추세 분석</a:t>
            </a:r>
            <a:r>
              <a:rPr lang="en-US" altLang="ko-KR" dirty="0"/>
              <a:t>-</a:t>
            </a:r>
            <a:r>
              <a:rPr lang="ko-KR" altLang="en-US" dirty="0"/>
              <a:t>활성도 및 우수성 중심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50385E-69A7-4216-956F-5AB6E3F2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751" y="785863"/>
            <a:ext cx="6414498" cy="528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34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40CC9B-F11A-42D0-9203-F7309F372D00}"/>
              </a:ext>
            </a:extLst>
          </p:cNvPr>
          <p:cNvSpPr txBox="1"/>
          <p:nvPr/>
        </p:nvSpPr>
        <p:spPr>
          <a:xfrm>
            <a:off x="0" y="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데이터 수집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496D9D-1E61-41B9-B5EB-47782C173889}"/>
              </a:ext>
            </a:extLst>
          </p:cNvPr>
          <p:cNvGrpSpPr/>
          <p:nvPr/>
        </p:nvGrpSpPr>
        <p:grpSpPr>
          <a:xfrm>
            <a:off x="169332" y="923330"/>
            <a:ext cx="11853336" cy="5690901"/>
            <a:chOff x="169332" y="923330"/>
            <a:chExt cx="11853336" cy="569090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2788CF2-392B-4C5B-B70F-D8D17A0EA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332" y="923330"/>
              <a:ext cx="5926667" cy="317941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45DCEA6-6283-4081-9809-E4C7298BA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999" y="1554290"/>
              <a:ext cx="5926667" cy="317323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D906FB7-7DEE-4824-8F23-611E46D56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2666" y="2179076"/>
              <a:ext cx="5926667" cy="317941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A8B0E2C-460C-4139-BA5E-A59E4B764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4333" y="2810036"/>
              <a:ext cx="5926667" cy="317632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2524F52-DA18-44E6-AB67-2C6DE1103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1" y="3437908"/>
              <a:ext cx="5926667" cy="3176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9659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분석 방법 </a:t>
            </a:r>
            <a:r>
              <a:rPr lang="en-US" altLang="ko-KR" dirty="0"/>
              <a:t>– Stock-Citation</a:t>
            </a:r>
            <a:r>
              <a:rPr lang="ko-KR" altLang="en-US" dirty="0"/>
              <a:t> 기반 추세 분석</a:t>
            </a:r>
            <a:r>
              <a:rPr lang="en-US" altLang="ko-KR" dirty="0"/>
              <a:t>-</a:t>
            </a:r>
            <a:r>
              <a:rPr lang="ko-KR" altLang="en-US" dirty="0"/>
              <a:t>활성도 및 우수성 중심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50385E-69A7-4216-956F-5AB6E3F2A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709" y="923330"/>
            <a:ext cx="3630582" cy="2992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DF47A0-0622-4A93-B769-05BE289B0DD0}"/>
              </a:ext>
            </a:extLst>
          </p:cNvPr>
          <p:cNvSpPr txBox="1"/>
          <p:nvPr/>
        </p:nvSpPr>
        <p:spPr>
          <a:xfrm>
            <a:off x="1" y="3919082"/>
            <a:ext cx="12191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/>
          </a:p>
          <a:p>
            <a:r>
              <a:rPr lang="en-US" altLang="ko-KR" sz="2400" dirty="0"/>
              <a:t>	- </a:t>
            </a:r>
            <a:r>
              <a:rPr lang="ko-KR" altLang="en-US" sz="2400" dirty="0"/>
              <a:t>세부기술들은 특정 위치에 밀집되어 구역을 이룸</a:t>
            </a:r>
            <a:endParaRPr lang="en-US" altLang="ko-KR" sz="2400" dirty="0"/>
          </a:p>
          <a:p>
            <a:r>
              <a:rPr lang="en-US" altLang="ko-KR" sz="2400" dirty="0"/>
              <a:t>	- </a:t>
            </a:r>
            <a:r>
              <a:rPr lang="ko-KR" altLang="en-US" sz="2400" dirty="0"/>
              <a:t>시간의 흐름에 따른 세부기술의 구역 변화를 분석 </a:t>
            </a:r>
            <a:r>
              <a:rPr lang="en-US" altLang="ko-KR" sz="2400" dirty="0"/>
              <a:t>=&gt; </a:t>
            </a:r>
            <a:r>
              <a:rPr lang="ko-KR" altLang="en-US" sz="2400" dirty="0"/>
              <a:t>동향예측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	=&gt; </a:t>
            </a:r>
            <a:r>
              <a:rPr lang="ko-KR" altLang="en-US" sz="2400" dirty="0"/>
              <a:t>증강현실 기술을 각 기술요소들의 관점에서 발전 동향을 분석</a:t>
            </a:r>
            <a:endParaRPr lang="en-US" altLang="ko-KR" sz="2400" dirty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444135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분석 방법 </a:t>
            </a:r>
            <a:r>
              <a:rPr lang="en-US" altLang="ko-KR" dirty="0"/>
              <a:t>– CII(Current Impact Index) </a:t>
            </a:r>
            <a:r>
              <a:rPr lang="ko-KR" altLang="en-US" dirty="0"/>
              <a:t>기반 기술영향도 분석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F8478-C7CC-49BD-983D-1C76034F9646}"/>
              </a:ext>
            </a:extLst>
          </p:cNvPr>
          <p:cNvSpPr txBox="1"/>
          <p:nvPr/>
        </p:nvSpPr>
        <p:spPr>
          <a:xfrm>
            <a:off x="0" y="1474619"/>
            <a:ext cx="12192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/>
          </a:p>
          <a:p>
            <a:r>
              <a:rPr lang="en-US" altLang="ko-KR" sz="2400" dirty="0"/>
              <a:t>	</a:t>
            </a:r>
            <a:r>
              <a:rPr lang="en-US" altLang="ko-KR" sz="2400" b="1" dirty="0"/>
              <a:t>CII(Current Impact Index)</a:t>
            </a:r>
          </a:p>
          <a:p>
            <a:r>
              <a:rPr lang="en-US" altLang="ko-KR" sz="2000" dirty="0"/>
              <a:t>		- </a:t>
            </a:r>
            <a:r>
              <a:rPr lang="ko-KR" altLang="en-US" sz="2000" dirty="0"/>
              <a:t>현시적 관점에서 기술 수준을 평가하는 지표</a:t>
            </a:r>
            <a:endParaRPr lang="en-US" altLang="ko-KR" sz="2000" dirty="0"/>
          </a:p>
          <a:p>
            <a:r>
              <a:rPr lang="en-US" altLang="ko-KR" sz="2000" dirty="0"/>
              <a:t>		- </a:t>
            </a:r>
            <a:r>
              <a:rPr lang="ko-KR" altLang="en-US" sz="2000" dirty="0"/>
              <a:t>현시점에서 출원인의 기술적 영향력</a:t>
            </a:r>
            <a:r>
              <a:rPr lang="en-US" altLang="ko-KR" sz="2000" dirty="0"/>
              <a:t>, </a:t>
            </a:r>
            <a:r>
              <a:rPr lang="ko-KR" altLang="en-US" sz="2000" dirty="0"/>
              <a:t>성과</a:t>
            </a:r>
            <a:r>
              <a:rPr lang="en-US" altLang="ko-KR" sz="2000" dirty="0"/>
              <a:t>, </a:t>
            </a:r>
            <a:r>
              <a:rPr lang="ko-KR" altLang="en-US" sz="2000" dirty="0"/>
              <a:t>혁신을 나타내는 지표</a:t>
            </a:r>
            <a:endParaRPr lang="en-US" altLang="ko-KR" sz="20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000" dirty="0"/>
              <a:t>=&gt; </a:t>
            </a:r>
            <a:r>
              <a:rPr lang="ko-KR" altLang="en-US" sz="2000" dirty="0"/>
              <a:t>특정 출원인이 보유한 특허에 대해</a:t>
            </a:r>
            <a:r>
              <a:rPr lang="en-US" altLang="ko-KR" sz="2000" dirty="0"/>
              <a:t>, </a:t>
            </a:r>
            <a:r>
              <a:rPr lang="ko-KR" altLang="en-US" sz="2000" dirty="0"/>
              <a:t>최근 </a:t>
            </a:r>
            <a:r>
              <a:rPr lang="en-US" altLang="ko-KR" sz="2000" dirty="0"/>
              <a:t>5</a:t>
            </a:r>
            <a:r>
              <a:rPr lang="ko-KR" altLang="en-US" sz="2000" dirty="0"/>
              <a:t>년 간 타 특허로부터 인용된 횟수에 대한 상대적 지수</a:t>
            </a:r>
            <a:endParaRPr lang="en-US" altLang="ko-KR" sz="2000" dirty="0"/>
          </a:p>
          <a:p>
            <a:r>
              <a:rPr lang="en-US" altLang="ko-KR" sz="2000" dirty="0"/>
              <a:t>=&gt; </a:t>
            </a:r>
            <a:r>
              <a:rPr lang="ko-KR" altLang="en-US" sz="2000" dirty="0"/>
              <a:t>해당 분야의 평균적 기술 수준에 비해 해당 출원인이 어느 정도의 기술 수준을 보유하고 있는가</a:t>
            </a:r>
            <a:endParaRPr lang="en-US" altLang="ko-KR" sz="2000" dirty="0"/>
          </a:p>
          <a:p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1</a:t>
            </a:r>
            <a:r>
              <a:rPr lang="ko-KR" altLang="en-US" sz="2000" dirty="0"/>
              <a:t>에 가까울수록 기술 영향력이 평균수준임을 의미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1</a:t>
            </a:r>
            <a:r>
              <a:rPr lang="ko-KR" altLang="en-US" sz="2000" dirty="0"/>
              <a:t>보다 높을수록 기술 영향력이 평균보다 높음을 의미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1</a:t>
            </a:r>
            <a:r>
              <a:rPr lang="ko-KR" altLang="en-US" sz="2000" dirty="0"/>
              <a:t>보다 낮을수록 기술 영향력이 평균보다 낮음을 의미</a:t>
            </a:r>
            <a:endParaRPr lang="en-US" altLang="ko-KR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73054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분석 방법 </a:t>
            </a:r>
            <a:r>
              <a:rPr lang="en-US" altLang="ko-KR" dirty="0"/>
              <a:t>– CII(Current Impact Index) </a:t>
            </a:r>
            <a:r>
              <a:rPr lang="ko-KR" altLang="en-US" dirty="0"/>
              <a:t>기반 기술영향도 분석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F8478-C7CC-49BD-983D-1C76034F9646}"/>
              </a:ext>
            </a:extLst>
          </p:cNvPr>
          <p:cNvSpPr txBox="1"/>
          <p:nvPr/>
        </p:nvSpPr>
        <p:spPr>
          <a:xfrm>
            <a:off x="0" y="1474619"/>
            <a:ext cx="12192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/>
          </a:p>
          <a:p>
            <a:r>
              <a:rPr lang="en-US" altLang="ko-KR" sz="2400" dirty="0"/>
              <a:t>	</a:t>
            </a:r>
            <a:r>
              <a:rPr lang="en-US" altLang="ko-KR" sz="2400" b="1" dirty="0"/>
              <a:t>CII(Current Impact Index)</a:t>
            </a:r>
          </a:p>
          <a:p>
            <a:r>
              <a:rPr lang="en-US" altLang="ko-KR" sz="2000" dirty="0"/>
              <a:t>		- </a:t>
            </a:r>
            <a:r>
              <a:rPr lang="ko-KR" altLang="en-US" sz="2000" dirty="0"/>
              <a:t>현시적 관점에서 기술 수준을 평가하는 지표</a:t>
            </a:r>
            <a:endParaRPr lang="en-US" altLang="ko-KR" sz="2000" dirty="0"/>
          </a:p>
          <a:p>
            <a:r>
              <a:rPr lang="en-US" altLang="ko-KR" sz="2000" dirty="0"/>
              <a:t>		- </a:t>
            </a:r>
            <a:r>
              <a:rPr lang="ko-KR" altLang="en-US" sz="2000" dirty="0"/>
              <a:t>현시점에서 특정 세부기술의 기술적 영향력</a:t>
            </a:r>
            <a:r>
              <a:rPr lang="en-US" altLang="ko-KR" sz="2000" dirty="0"/>
              <a:t>, </a:t>
            </a:r>
            <a:r>
              <a:rPr lang="ko-KR" altLang="en-US" sz="2000" dirty="0"/>
              <a:t>성과</a:t>
            </a:r>
            <a:r>
              <a:rPr lang="en-US" altLang="ko-KR" sz="2000" dirty="0"/>
              <a:t>, </a:t>
            </a:r>
            <a:r>
              <a:rPr lang="ko-KR" altLang="en-US" sz="2000" dirty="0"/>
              <a:t>혁신을 나타내는 지표</a:t>
            </a:r>
            <a:endParaRPr lang="en-US" altLang="ko-KR" sz="20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000" dirty="0"/>
              <a:t>=&gt; </a:t>
            </a:r>
            <a:r>
              <a:rPr lang="ko-KR" altLang="en-US" sz="2000" dirty="0"/>
              <a:t>특정 세부기술요소의 특허에 대해</a:t>
            </a:r>
            <a:r>
              <a:rPr lang="en-US" altLang="ko-KR" sz="2000" dirty="0"/>
              <a:t>, </a:t>
            </a:r>
            <a:r>
              <a:rPr lang="ko-KR" altLang="en-US" sz="2000" dirty="0"/>
              <a:t>최근 </a:t>
            </a:r>
            <a:r>
              <a:rPr lang="en-US" altLang="ko-KR" sz="2000" dirty="0"/>
              <a:t>5</a:t>
            </a:r>
            <a:r>
              <a:rPr lang="ko-KR" altLang="en-US" sz="2000" dirty="0"/>
              <a:t>년 간 타 특허로부터 인용된 횟수에 대한 상대적 지수</a:t>
            </a:r>
            <a:endParaRPr lang="en-US" altLang="ko-KR" sz="2000" dirty="0"/>
          </a:p>
          <a:p>
            <a:r>
              <a:rPr lang="en-US" altLang="ko-KR" sz="2000" dirty="0"/>
              <a:t>=&gt; </a:t>
            </a:r>
            <a:r>
              <a:rPr lang="ko-KR" altLang="en-US" sz="2000" dirty="0"/>
              <a:t>해당 분야의 평균적 세부기술 수준에 비해 해당 세부기술이 어느 정도의 기술 수준인가</a:t>
            </a:r>
            <a:endParaRPr lang="en-US" altLang="ko-KR" sz="2000" dirty="0"/>
          </a:p>
          <a:p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1</a:t>
            </a:r>
            <a:r>
              <a:rPr lang="ko-KR" altLang="en-US" sz="2000" dirty="0"/>
              <a:t>보다 높을 경우</a:t>
            </a:r>
            <a:r>
              <a:rPr lang="en-US" altLang="ko-KR" sz="2000" dirty="0"/>
              <a:t>, </a:t>
            </a:r>
            <a:r>
              <a:rPr lang="ko-KR" altLang="en-US" sz="2000" dirty="0"/>
              <a:t>전체 세부기술에 대한 평균 인용 건수보다 세부 기술요소의 인용건수가 높다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	=&gt; </a:t>
            </a:r>
            <a:r>
              <a:rPr lang="ko-KR" altLang="en-US" sz="2000" dirty="0"/>
              <a:t>최근 </a:t>
            </a:r>
            <a:r>
              <a:rPr lang="en-US" altLang="ko-KR" sz="2000" dirty="0"/>
              <a:t>5</a:t>
            </a:r>
            <a:r>
              <a:rPr lang="ko-KR" altLang="en-US" sz="2000" dirty="0"/>
              <a:t>년 동안 다른 세부기술에 비해 높은 기술 영향력을 가짐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1</a:t>
            </a:r>
            <a:r>
              <a:rPr lang="ko-KR" altLang="en-US" sz="2000" dirty="0"/>
              <a:t>보다 낮을 경우</a:t>
            </a:r>
            <a:r>
              <a:rPr lang="en-US" altLang="ko-KR" sz="2000" dirty="0"/>
              <a:t>, </a:t>
            </a:r>
            <a:r>
              <a:rPr lang="ko-KR" altLang="en-US" sz="2000" dirty="0"/>
              <a:t>전체 세부기술에 대한 평균 인용 건수보다 세부 기술요소의 인용건수가 낮다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	=&gt; </a:t>
            </a:r>
            <a:r>
              <a:rPr lang="ko-KR" altLang="en-US" sz="2000" dirty="0"/>
              <a:t>최근 </a:t>
            </a:r>
            <a:r>
              <a:rPr lang="en-US" altLang="ko-KR" sz="2000" dirty="0"/>
              <a:t>5</a:t>
            </a:r>
            <a:r>
              <a:rPr lang="ko-KR" altLang="en-US" sz="2000" dirty="0"/>
              <a:t>년 동안 다른 세부기술에 비해 낮은 기술 영향력을 가짐</a:t>
            </a:r>
            <a:endParaRPr lang="en-US" altLang="ko-KR" sz="2000" dirty="0"/>
          </a:p>
          <a:p>
            <a:endParaRPr lang="en-US" altLang="ko-KR" sz="2400" dirty="0"/>
          </a:p>
          <a:p>
            <a:r>
              <a:rPr lang="en-US" altLang="ko-KR" sz="2400" b="1" dirty="0"/>
              <a:t>=&gt; </a:t>
            </a:r>
            <a:r>
              <a:rPr lang="ko-KR" altLang="en-US" sz="2400" b="1" dirty="0"/>
              <a:t>각 세부 기술분야 별 최근 연구개발 동향 및 기술혁신과 같은 기술적 </a:t>
            </a:r>
            <a:r>
              <a:rPr lang="ko-KR" altLang="en-US" sz="2400" b="1" dirty="0" err="1"/>
              <a:t>파급성</a:t>
            </a:r>
            <a:r>
              <a:rPr lang="ko-KR" altLang="en-US" sz="2400" b="1" dirty="0"/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742571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분석 결과 </a:t>
            </a:r>
            <a:r>
              <a:rPr lang="en-US" altLang="ko-KR" dirty="0"/>
              <a:t>– </a:t>
            </a:r>
            <a:r>
              <a:rPr lang="ko-KR" altLang="en-US" dirty="0"/>
              <a:t>증강현실 특허등록 동향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EB67C1-E2F6-4A31-9A0A-3D0F9BE14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98" y="923330"/>
            <a:ext cx="7203804" cy="502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04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분석 결과 </a:t>
            </a:r>
            <a:r>
              <a:rPr lang="en-US" altLang="ko-KR" dirty="0"/>
              <a:t>– </a:t>
            </a:r>
            <a:r>
              <a:rPr lang="ko-KR" altLang="en-US" dirty="0"/>
              <a:t>증강현실 특허등록 동향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60D680-D045-42D1-AAAB-B170F5B0B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741" y="1277448"/>
            <a:ext cx="7734517" cy="430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36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B3F85AD6-680C-44F9-BE6E-983444829252}"/>
              </a:ext>
            </a:extLst>
          </p:cNvPr>
          <p:cNvGrpSpPr/>
          <p:nvPr/>
        </p:nvGrpSpPr>
        <p:grpSpPr>
          <a:xfrm>
            <a:off x="0" y="0"/>
            <a:ext cx="12192000" cy="6093976"/>
            <a:chOff x="0" y="0"/>
            <a:chExt cx="12192000" cy="609397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796F801-1072-4CF6-9A72-194CD5EB1430}"/>
                </a:ext>
              </a:extLst>
            </p:cNvPr>
            <p:cNvGrpSpPr/>
            <p:nvPr/>
          </p:nvGrpSpPr>
          <p:grpSpPr>
            <a:xfrm>
              <a:off x="0" y="0"/>
              <a:ext cx="12192000" cy="6093976"/>
              <a:chOff x="0" y="0"/>
              <a:chExt cx="12192000" cy="609397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788884-F30B-4DB9-A080-65055AABEBF2}"/>
                  </a:ext>
                </a:extLst>
              </p:cNvPr>
              <p:cNvSpPr txBox="1"/>
              <p:nvPr/>
            </p:nvSpPr>
            <p:spPr>
              <a:xfrm>
                <a:off x="1" y="0"/>
                <a:ext cx="121919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dirty="0"/>
              </a:p>
              <a:p>
                <a:r>
                  <a:rPr lang="en-US" altLang="ko-KR" dirty="0"/>
                  <a:t>	</a:t>
                </a:r>
                <a:r>
                  <a:rPr lang="ko-KR" altLang="en-US" dirty="0"/>
                  <a:t>분석 결과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증강현실 특허등록 동향</a:t>
                </a:r>
                <a:endParaRPr lang="en-US" altLang="ko-KR" dirty="0"/>
              </a:p>
              <a:p>
                <a:endParaRPr lang="ko-KR" altLang="en-US" dirty="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3084EF-8066-4AF3-8EAF-C7BAF02EA13E}"/>
                  </a:ext>
                </a:extLst>
              </p:cNvPr>
              <p:cNvSpPr txBox="1"/>
              <p:nvPr/>
            </p:nvSpPr>
            <p:spPr>
              <a:xfrm>
                <a:off x="0" y="923330"/>
                <a:ext cx="121919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2400" b="1" dirty="0"/>
              </a:p>
              <a:p>
                <a:r>
                  <a:rPr lang="en-US" altLang="ko-KR" sz="2400" b="1" dirty="0"/>
                  <a:t>	1976</a:t>
                </a:r>
                <a:r>
                  <a:rPr lang="ko-KR" altLang="en-US" sz="2400" b="1" dirty="0"/>
                  <a:t>년 처음으로 등장한 </a:t>
                </a:r>
                <a:r>
                  <a:rPr lang="en-US" altLang="ko-KR" sz="2400" b="1" dirty="0"/>
                  <a:t>5</a:t>
                </a:r>
                <a:r>
                  <a:rPr lang="ko-KR" altLang="en-US" sz="2400" b="1" dirty="0"/>
                  <a:t>개의 특허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388A27-61B8-4AF0-AD34-8488506CBE4D}"/>
                  </a:ext>
                </a:extLst>
              </p:cNvPr>
              <p:cNvSpPr txBox="1"/>
              <p:nvPr/>
            </p:nvSpPr>
            <p:spPr>
              <a:xfrm>
                <a:off x="2" y="1754327"/>
                <a:ext cx="912706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dirty="0"/>
              </a:p>
              <a:p>
                <a:r>
                  <a:rPr lang="en-US" altLang="ko-KR" dirty="0"/>
                  <a:t>		Optical scanning systems</a:t>
                </a:r>
              </a:p>
              <a:p>
                <a:r>
                  <a:rPr lang="en-US" altLang="ko-KR" dirty="0"/>
                  <a:t>		Optical display systems utilizing holographic lenses</a:t>
                </a:r>
              </a:p>
              <a:p>
                <a:r>
                  <a:rPr lang="en-US" altLang="ko-KR" dirty="0"/>
                  <a:t>		Rotatable head up display with coordinate reversal correctives</a:t>
                </a:r>
              </a:p>
              <a:p>
                <a:r>
                  <a:rPr lang="en-US" altLang="ko-KR" dirty="0"/>
                  <a:t>		Display systems</a:t>
                </a:r>
              </a:p>
              <a:p>
                <a:r>
                  <a:rPr lang="en-US" altLang="ko-KR" dirty="0"/>
                  <a:t>		</a:t>
                </a:r>
                <a:r>
                  <a:rPr lang="en-US" altLang="ko-KR" dirty="0" err="1"/>
                  <a:t>Toric</a:t>
                </a:r>
                <a:r>
                  <a:rPr lang="en-US" altLang="ko-KR" dirty="0"/>
                  <a:t> reflector display</a:t>
                </a:r>
                <a:endParaRPr lang="ko-KR" alt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AF70F6-21D6-4E65-8AC3-2DD2F10E5D51}"/>
                  </a:ext>
                </a:extLst>
              </p:cNvPr>
              <p:cNvSpPr txBox="1"/>
              <p:nvPr/>
            </p:nvSpPr>
            <p:spPr>
              <a:xfrm>
                <a:off x="0" y="3508653"/>
                <a:ext cx="121919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2400" b="1" dirty="0"/>
              </a:p>
              <a:p>
                <a:r>
                  <a:rPr lang="en-US" altLang="ko-KR" sz="2400" b="1" dirty="0"/>
                  <a:t>	</a:t>
                </a:r>
                <a:r>
                  <a:rPr lang="ko-KR" altLang="en-US" sz="2400" b="1" dirty="0"/>
                  <a:t>수집된 특허 중 가장 최근에 등록된 </a:t>
                </a:r>
                <a:r>
                  <a:rPr lang="en-US" altLang="ko-KR" sz="2400" b="1" dirty="0"/>
                  <a:t>5</a:t>
                </a:r>
                <a:r>
                  <a:rPr lang="ko-KR" altLang="en-US" sz="2400" b="1" dirty="0"/>
                  <a:t>개의 특허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6AFCF5-AF58-47DF-BF0F-C48B5A4A48E9}"/>
                  </a:ext>
                </a:extLst>
              </p:cNvPr>
              <p:cNvSpPr txBox="1"/>
              <p:nvPr/>
            </p:nvSpPr>
            <p:spPr>
              <a:xfrm>
                <a:off x="0" y="4339650"/>
                <a:ext cx="912706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dirty="0"/>
              </a:p>
              <a:p>
                <a:r>
                  <a:rPr lang="en-US" altLang="ko-KR" dirty="0"/>
                  <a:t>		Virtual reality display system</a:t>
                </a:r>
              </a:p>
              <a:p>
                <a:r>
                  <a:rPr lang="en-US" altLang="ko-KR" dirty="0"/>
                  <a:t>		Processing of gesture-based user interactions activation levels</a:t>
                </a:r>
              </a:p>
              <a:p>
                <a:r>
                  <a:rPr lang="en-US" altLang="ko-KR" dirty="0"/>
                  <a:t>		Tracking system calibration using object position and orientation</a:t>
                </a:r>
              </a:p>
              <a:p>
                <a:r>
                  <a:rPr lang="en-US" altLang="ko-KR" dirty="0"/>
                  <a:t>		Markers to implement augmented reality</a:t>
                </a:r>
              </a:p>
              <a:p>
                <a:r>
                  <a:rPr lang="en-US" altLang="ko-KR" dirty="0"/>
                  <a:t>		Virtual image device</a:t>
                </a:r>
                <a:endParaRPr lang="ko-KR" altLang="en-US" dirty="0"/>
              </a:p>
            </p:txBody>
          </p:sp>
        </p:grpSp>
        <p:cxnSp>
          <p:nvCxnSpPr>
            <p:cNvPr id="10" name="연결선: 구부러짐 9">
              <a:extLst>
                <a:ext uri="{FF2B5EF4-FFF2-40B4-BE49-F238E27FC236}">
                  <a16:creationId xmlns:a16="http://schemas.microsoft.com/office/drawing/2014/main" id="{3B194DC6-CE4F-4FE6-A719-B6DCF9D31E86}"/>
                </a:ext>
              </a:extLst>
            </p:cNvPr>
            <p:cNvCxnSpPr>
              <a:cxnSpLocks/>
              <a:stCxn id="6" idx="3"/>
              <a:endCxn id="8" idx="3"/>
            </p:cNvCxnSpPr>
            <p:nvPr/>
          </p:nvCxnSpPr>
          <p:spPr>
            <a:xfrm>
              <a:off x="9127068" y="2631490"/>
              <a:ext cx="12700" cy="2585323"/>
            </a:xfrm>
            <a:prstGeom prst="curvedConnector3">
              <a:avLst>
                <a:gd name="adj1" fmla="val 3133331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27C443-C134-4E21-89CF-81C49C638EBE}"/>
                </a:ext>
              </a:extLst>
            </p:cNvPr>
            <p:cNvSpPr txBox="1"/>
            <p:nvPr/>
          </p:nvSpPr>
          <p:spPr>
            <a:xfrm>
              <a:off x="9694333" y="3185487"/>
              <a:ext cx="249766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Display </a:t>
              </a:r>
              <a:r>
                <a:rPr lang="ko-KR" altLang="en-US" b="1" dirty="0"/>
                <a:t>관련 특허</a:t>
              </a:r>
              <a:endParaRPr lang="en-US" altLang="ko-KR" b="1" dirty="0"/>
            </a:p>
            <a:p>
              <a:endParaRPr lang="en-US" altLang="ko-KR" b="1" dirty="0"/>
            </a:p>
            <a:p>
              <a:r>
                <a:rPr lang="en-US" altLang="ko-KR" b="1" dirty="0"/>
                <a:t>=&gt;</a:t>
              </a:r>
            </a:p>
            <a:p>
              <a:endParaRPr lang="en-US" altLang="ko-KR" b="1" dirty="0"/>
            </a:p>
            <a:p>
              <a:r>
                <a:rPr lang="ko-KR" altLang="en-US" b="1" dirty="0"/>
                <a:t>다양한 기술들이 혼재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03817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E65D36CE-9755-499F-AEFC-A04EE8099E2A}"/>
              </a:ext>
            </a:extLst>
          </p:cNvPr>
          <p:cNvGrpSpPr/>
          <p:nvPr/>
        </p:nvGrpSpPr>
        <p:grpSpPr>
          <a:xfrm>
            <a:off x="1" y="0"/>
            <a:ext cx="12191999" cy="6649551"/>
            <a:chOff x="1" y="0"/>
            <a:chExt cx="12191999" cy="66495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3788884-F30B-4DB9-A080-65055AABEBF2}"/>
                </a:ext>
              </a:extLst>
            </p:cNvPr>
            <p:cNvSpPr txBox="1"/>
            <p:nvPr/>
          </p:nvSpPr>
          <p:spPr>
            <a:xfrm>
              <a:off x="1" y="0"/>
              <a:ext cx="121919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/>
            </a:p>
            <a:p>
              <a:r>
                <a:rPr lang="en-US" altLang="ko-KR" dirty="0"/>
                <a:t>	</a:t>
              </a:r>
              <a:r>
                <a:rPr lang="ko-KR" altLang="en-US" dirty="0"/>
                <a:t>분석 결과 </a:t>
              </a:r>
              <a:r>
                <a:rPr lang="en-US" altLang="ko-KR" dirty="0"/>
                <a:t>– </a:t>
              </a:r>
              <a:r>
                <a:rPr lang="ko-KR" altLang="en-US" dirty="0"/>
                <a:t>토픽 모델링을 통한 세부 기술요소 파악</a:t>
              </a:r>
              <a:endParaRPr lang="en-US" altLang="ko-KR" dirty="0"/>
            </a:p>
            <a:p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30E8B1-A698-47A9-80B7-19081A93EE22}"/>
                </a:ext>
              </a:extLst>
            </p:cNvPr>
            <p:cNvSpPr txBox="1"/>
            <p:nvPr/>
          </p:nvSpPr>
          <p:spPr>
            <a:xfrm>
              <a:off x="1" y="923330"/>
              <a:ext cx="121919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400" dirty="0"/>
            </a:p>
            <a:p>
              <a:r>
                <a:rPr lang="en-US" altLang="ko-KR" sz="2400" dirty="0"/>
                <a:t>	Netminer4 </a:t>
              </a:r>
              <a:r>
                <a:rPr lang="ko-KR" altLang="en-US" sz="2400" dirty="0"/>
                <a:t>솔루션을 활용하여</a:t>
              </a:r>
              <a:r>
                <a:rPr lang="en-US" altLang="ko-KR" sz="2400" dirty="0"/>
                <a:t>, LDA </a:t>
              </a:r>
              <a:r>
                <a:rPr lang="ko-KR" altLang="en-US" sz="2400" dirty="0"/>
                <a:t>기반의 토픽 모델링을 실시</a:t>
              </a:r>
              <a:endParaRPr lang="en-US" altLang="ko-KR" sz="2400" dirty="0"/>
            </a:p>
            <a:p>
              <a:endParaRPr lang="ko-KR" altLang="en-US" sz="2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BEFCA8-D7F0-4CC8-B438-1E9000B5B55A}"/>
                </a:ext>
              </a:extLst>
            </p:cNvPr>
            <p:cNvSpPr txBox="1"/>
            <p:nvPr/>
          </p:nvSpPr>
          <p:spPr>
            <a:xfrm>
              <a:off x="1" y="2123659"/>
              <a:ext cx="12191999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400" dirty="0"/>
            </a:p>
            <a:p>
              <a:r>
                <a:rPr lang="en-US" altLang="ko-KR" sz="2000" dirty="0"/>
                <a:t>	Netminer4 </a:t>
              </a:r>
              <a:r>
                <a:rPr lang="ko-KR" altLang="en-US" sz="2000" dirty="0"/>
                <a:t>솔루션 </a:t>
              </a:r>
              <a:r>
                <a:rPr lang="en-US" altLang="ko-KR" sz="2000" dirty="0"/>
                <a:t>: </a:t>
              </a:r>
              <a:r>
                <a:rPr lang="ko-KR" altLang="en-US" sz="2000" dirty="0"/>
                <a:t>빅데이터 속 비정형 텍스트 데이터를 분석하는 가장 쉬운 소프트웨어</a:t>
              </a:r>
              <a:endParaRPr lang="en-US" altLang="ko-KR" sz="2000" dirty="0"/>
            </a:p>
            <a:p>
              <a:endParaRPr lang="ko-KR" altLang="en-US" sz="2400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68B4EE8-D1DB-45F5-BD34-C873392D8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7232" y="3262432"/>
              <a:ext cx="4637536" cy="3387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47295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E761BE9-84F5-431B-9FB4-BF606B7A6D1F}"/>
              </a:ext>
            </a:extLst>
          </p:cNvPr>
          <p:cNvGrpSpPr/>
          <p:nvPr/>
        </p:nvGrpSpPr>
        <p:grpSpPr>
          <a:xfrm>
            <a:off x="-1" y="0"/>
            <a:ext cx="12192001" cy="6369263"/>
            <a:chOff x="-1" y="0"/>
            <a:chExt cx="12192001" cy="636926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65D36CE-9755-499F-AEFC-A04EE8099E2A}"/>
                </a:ext>
              </a:extLst>
            </p:cNvPr>
            <p:cNvGrpSpPr/>
            <p:nvPr/>
          </p:nvGrpSpPr>
          <p:grpSpPr>
            <a:xfrm>
              <a:off x="1" y="0"/>
              <a:ext cx="12191999" cy="2123659"/>
              <a:chOff x="1" y="0"/>
              <a:chExt cx="12191999" cy="212365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788884-F30B-4DB9-A080-65055AABEBF2}"/>
                  </a:ext>
                </a:extLst>
              </p:cNvPr>
              <p:cNvSpPr txBox="1"/>
              <p:nvPr/>
            </p:nvSpPr>
            <p:spPr>
              <a:xfrm>
                <a:off x="1" y="0"/>
                <a:ext cx="121919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dirty="0"/>
              </a:p>
              <a:p>
                <a:r>
                  <a:rPr lang="en-US" altLang="ko-KR" dirty="0"/>
                  <a:t>	</a:t>
                </a:r>
                <a:r>
                  <a:rPr lang="ko-KR" altLang="en-US" dirty="0"/>
                  <a:t>분석 결과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토픽 모델링을 통한 세부 기술요소 파악</a:t>
                </a:r>
                <a:endParaRPr lang="en-US" altLang="ko-KR" dirty="0"/>
              </a:p>
              <a:p>
                <a:endParaRPr lang="ko-KR" alt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30E8B1-A698-47A9-80B7-19081A93EE22}"/>
                  </a:ext>
                </a:extLst>
              </p:cNvPr>
              <p:cNvSpPr txBox="1"/>
              <p:nvPr/>
            </p:nvSpPr>
            <p:spPr>
              <a:xfrm>
                <a:off x="1" y="923330"/>
                <a:ext cx="1219199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2400" dirty="0"/>
              </a:p>
              <a:p>
                <a:r>
                  <a:rPr lang="en-US" altLang="ko-KR" sz="2400" dirty="0"/>
                  <a:t>	</a:t>
                </a:r>
                <a:r>
                  <a:rPr lang="ko-KR" altLang="en-US" sz="2400" dirty="0"/>
                  <a:t>최적의 토픽 수를 결정 </a:t>
                </a:r>
                <a:r>
                  <a:rPr lang="en-US" altLang="ko-KR" sz="2400" dirty="0"/>
                  <a:t>: </a:t>
                </a:r>
                <a:r>
                  <a:rPr lang="ko-KR" altLang="en-US" sz="2400" dirty="0"/>
                  <a:t>토픽 간 유사도가 가장 낮은 토픽 수를 선택</a:t>
                </a:r>
                <a:endParaRPr lang="en-US" altLang="ko-KR" sz="2400" dirty="0"/>
              </a:p>
              <a:p>
                <a:endParaRPr lang="ko-KR" altLang="en-US" sz="2400" dirty="0"/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17C2E7-3883-43F8-8D14-9317B98D4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1971" y="2123659"/>
              <a:ext cx="6628057" cy="3777406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DAF568F-B199-4575-8FAB-EF6B893BA262}"/>
                </a:ext>
              </a:extLst>
            </p:cNvPr>
            <p:cNvSpPr/>
            <p:nvPr/>
          </p:nvSpPr>
          <p:spPr>
            <a:xfrm>
              <a:off x="4419600" y="4419600"/>
              <a:ext cx="982133" cy="91440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7C7303-8826-45EB-9ACD-0CB2ABD0A19F}"/>
                </a:ext>
              </a:extLst>
            </p:cNvPr>
            <p:cNvSpPr txBox="1"/>
            <p:nvPr/>
          </p:nvSpPr>
          <p:spPr>
            <a:xfrm>
              <a:off x="-1" y="5999931"/>
              <a:ext cx="1219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/>
                <a:t>토픽</a:t>
              </a:r>
              <a:r>
                <a:rPr lang="en-US" altLang="ko-KR" dirty="0"/>
                <a:t>-</a:t>
              </a:r>
              <a:r>
                <a:rPr lang="ko-KR" altLang="en-US" dirty="0"/>
                <a:t>키워드 매트릭스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6974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분석 결과 </a:t>
            </a:r>
            <a:r>
              <a:rPr lang="en-US" altLang="ko-KR" dirty="0"/>
              <a:t>– </a:t>
            </a:r>
            <a:r>
              <a:rPr lang="ko-KR" altLang="en-US" dirty="0"/>
              <a:t>토픽 모델링을 통한 세부 기술요소 파악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44954D-6E7E-495A-9BF0-E8F79EBCD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197" y="858842"/>
            <a:ext cx="7393605" cy="514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24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ED2A758-68AA-4B45-89E5-2072425F1F45}"/>
              </a:ext>
            </a:extLst>
          </p:cNvPr>
          <p:cNvGrpSpPr/>
          <p:nvPr/>
        </p:nvGrpSpPr>
        <p:grpSpPr>
          <a:xfrm>
            <a:off x="-1" y="0"/>
            <a:ext cx="12192001" cy="5999157"/>
            <a:chOff x="-1" y="0"/>
            <a:chExt cx="12192001" cy="599915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3788884-F30B-4DB9-A080-65055AABEBF2}"/>
                </a:ext>
              </a:extLst>
            </p:cNvPr>
            <p:cNvSpPr txBox="1"/>
            <p:nvPr/>
          </p:nvSpPr>
          <p:spPr>
            <a:xfrm>
              <a:off x="1" y="0"/>
              <a:ext cx="121919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/>
            </a:p>
            <a:p>
              <a:r>
                <a:rPr lang="en-US" altLang="ko-KR" dirty="0"/>
                <a:t>	</a:t>
              </a:r>
              <a:r>
                <a:rPr lang="ko-KR" altLang="en-US" dirty="0"/>
                <a:t>분석 결과 </a:t>
              </a:r>
              <a:r>
                <a:rPr lang="en-US" altLang="ko-KR" dirty="0"/>
                <a:t>– </a:t>
              </a:r>
              <a:r>
                <a:rPr lang="ko-KR" altLang="en-US" dirty="0"/>
                <a:t>토픽 모델링을 통한 세부 기술요소 파악</a:t>
              </a:r>
              <a:endParaRPr lang="en-US" altLang="ko-KR" dirty="0"/>
            </a:p>
            <a:p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40F7D22-8152-4B6F-A594-CE10BB346790}"/>
                </a:ext>
              </a:extLst>
            </p:cNvPr>
            <p:cNvGrpSpPr/>
            <p:nvPr/>
          </p:nvGrpSpPr>
          <p:grpSpPr>
            <a:xfrm>
              <a:off x="1" y="923330"/>
              <a:ext cx="12191999" cy="2736290"/>
              <a:chOff x="1" y="923330"/>
              <a:chExt cx="12191999" cy="273629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587C979-5111-428C-BCE9-F509F386A3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3953"/>
              <a:stretch/>
            </p:blipFill>
            <p:spPr>
              <a:xfrm>
                <a:off x="2399197" y="923330"/>
                <a:ext cx="7393605" cy="2366958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AFFBE3-5B51-4099-98D6-FBAFF4D32692}"/>
                  </a:ext>
                </a:extLst>
              </p:cNvPr>
              <p:cNvSpPr txBox="1"/>
              <p:nvPr/>
            </p:nvSpPr>
            <p:spPr>
              <a:xfrm>
                <a:off x="1" y="3290288"/>
                <a:ext cx="12191999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/>
                  <a:t>디스플레이 장치와 같은 기초적인 하드웨어와 관한 특허</a:t>
                </a:r>
                <a:r>
                  <a:rPr lang="en-US" altLang="ko-KR" dirty="0"/>
                  <a:t>, Display </a:t>
                </a:r>
                <a:r>
                  <a:rPr lang="ko-KR" altLang="en-US" dirty="0"/>
                  <a:t>기초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205E756-D520-4EE8-8002-8B1A04B6CA01}"/>
                </a:ext>
              </a:extLst>
            </p:cNvPr>
            <p:cNvGrpSpPr/>
            <p:nvPr/>
          </p:nvGrpSpPr>
          <p:grpSpPr>
            <a:xfrm>
              <a:off x="-1" y="3991001"/>
              <a:ext cx="12191999" cy="2008156"/>
              <a:chOff x="1" y="4745926"/>
              <a:chExt cx="12191999" cy="2008156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A244954D-6E7E-495A-9BF0-E8F79EBCDB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8118"/>
              <a:stretch/>
            </p:blipFill>
            <p:spPr>
              <a:xfrm>
                <a:off x="2399197" y="5115258"/>
                <a:ext cx="7393605" cy="1638824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7C1146-7057-4978-9D47-0FFD9B0D4DB3}"/>
                  </a:ext>
                </a:extLst>
              </p:cNvPr>
              <p:cNvSpPr txBox="1"/>
              <p:nvPr/>
            </p:nvSpPr>
            <p:spPr>
              <a:xfrm>
                <a:off x="1" y="4745926"/>
                <a:ext cx="12191999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/>
                  <a:t>디스플레이와 관련된 응용 기술에 해당하는 특허</a:t>
                </a:r>
                <a:r>
                  <a:rPr lang="en-US" altLang="ko-KR" dirty="0"/>
                  <a:t>, Display </a:t>
                </a:r>
                <a:r>
                  <a:rPr lang="ko-KR" altLang="en-US" dirty="0"/>
                  <a:t>응용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0359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40CC9B-F11A-42D0-9203-F7309F372D00}"/>
              </a:ext>
            </a:extLst>
          </p:cNvPr>
          <p:cNvSpPr txBox="1"/>
          <p:nvPr/>
        </p:nvSpPr>
        <p:spPr>
          <a:xfrm>
            <a:off x="1" y="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데이터 수집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9AEEF3-3ABA-4749-8DBC-246B8A834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42" y="1009312"/>
            <a:ext cx="7821116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18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E67C8086-97C3-4C28-88B4-394B10A5D278}"/>
              </a:ext>
            </a:extLst>
          </p:cNvPr>
          <p:cNvGrpSpPr/>
          <p:nvPr/>
        </p:nvGrpSpPr>
        <p:grpSpPr>
          <a:xfrm>
            <a:off x="1" y="0"/>
            <a:ext cx="12191999" cy="6304001"/>
            <a:chOff x="1" y="0"/>
            <a:chExt cx="12191999" cy="63040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3788884-F30B-4DB9-A080-65055AABEBF2}"/>
                </a:ext>
              </a:extLst>
            </p:cNvPr>
            <p:cNvSpPr txBox="1"/>
            <p:nvPr/>
          </p:nvSpPr>
          <p:spPr>
            <a:xfrm>
              <a:off x="1" y="0"/>
              <a:ext cx="121919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/>
            </a:p>
            <a:p>
              <a:r>
                <a:rPr lang="en-US" altLang="ko-KR" dirty="0"/>
                <a:t>	</a:t>
              </a:r>
              <a:r>
                <a:rPr lang="ko-KR" altLang="en-US" dirty="0"/>
                <a:t>분석 결과 </a:t>
              </a:r>
              <a:r>
                <a:rPr lang="en-US" altLang="ko-KR" dirty="0"/>
                <a:t>– </a:t>
              </a:r>
              <a:r>
                <a:rPr lang="ko-KR" altLang="en-US" dirty="0"/>
                <a:t>세부 기술요소 동향 및 수준 분석</a:t>
              </a:r>
              <a:endParaRPr lang="en-US" altLang="ko-KR" dirty="0"/>
            </a:p>
            <a:p>
              <a:r>
                <a:rPr lang="en-US" altLang="ko-KR" dirty="0"/>
                <a:t>		- </a:t>
              </a:r>
              <a:r>
                <a:rPr lang="ko-KR" altLang="en-US" dirty="0"/>
                <a:t>통계 수치적 분석</a:t>
              </a:r>
              <a:endParaRPr lang="en-US" altLang="ko-KR" dirty="0"/>
            </a:p>
            <a:p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60C0B00-C1D4-4F16-9992-E40146A61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562" y="1485804"/>
              <a:ext cx="9958876" cy="3886391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8F35EED-14A1-4321-8249-9FBEDFAAF238}"/>
                </a:ext>
              </a:extLst>
            </p:cNvPr>
            <p:cNvSpPr/>
            <p:nvPr/>
          </p:nvSpPr>
          <p:spPr>
            <a:xfrm>
              <a:off x="1176867" y="3107267"/>
              <a:ext cx="9829800" cy="321733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881A34F-C4D5-4DF2-ABEB-F4D586A2227F}"/>
                </a:ext>
              </a:extLst>
            </p:cNvPr>
            <p:cNvSpPr/>
            <p:nvPr/>
          </p:nvSpPr>
          <p:spPr>
            <a:xfrm>
              <a:off x="1176867" y="2785534"/>
              <a:ext cx="9829800" cy="321733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EEF8F2-7165-4C7E-9763-A78B0D407458}"/>
                </a:ext>
              </a:extLst>
            </p:cNvPr>
            <p:cNvSpPr txBox="1"/>
            <p:nvPr/>
          </p:nvSpPr>
          <p:spPr>
            <a:xfrm>
              <a:off x="1" y="5657670"/>
              <a:ext cx="12191999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/>
                <a:t>시간 흐름에 따라 전체 특허의 양이 기하급수적으로 증가하고 있기 때문에</a:t>
              </a:r>
              <a:r>
                <a:rPr lang="en-US" altLang="ko-KR" dirty="0"/>
                <a:t>,</a:t>
              </a:r>
            </a:p>
            <a:p>
              <a:pPr algn="ctr"/>
              <a:r>
                <a:rPr lang="ko-KR" altLang="en-US" dirty="0"/>
                <a:t>이를 고려하지 않은 단순 양적 수치 비교 분석은 부상 기술인 증강현실 기술을 분석하는데 한계가 있음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6599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분석 결과 </a:t>
            </a:r>
            <a:r>
              <a:rPr lang="en-US" altLang="ko-KR" dirty="0"/>
              <a:t>– </a:t>
            </a:r>
            <a:r>
              <a:rPr lang="ko-KR" altLang="en-US" dirty="0"/>
              <a:t>세부 기술요소 동향 및 수준 분석</a:t>
            </a:r>
            <a:endParaRPr lang="en-US" altLang="ko-KR" dirty="0"/>
          </a:p>
          <a:p>
            <a:r>
              <a:rPr lang="en-US" altLang="ko-KR" dirty="0"/>
              <a:t>		- RS(</a:t>
            </a:r>
            <a:r>
              <a:rPr lang="en-US" altLang="ko-KR" dirty="0" err="1"/>
              <a:t>Relaitve</a:t>
            </a:r>
            <a:r>
              <a:rPr lang="en-US" altLang="ko-KR" dirty="0"/>
              <a:t> Stock) </a:t>
            </a:r>
            <a:r>
              <a:rPr lang="ko-KR" altLang="en-US" dirty="0"/>
              <a:t>기반 분석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94BEA48-B069-4970-A4DC-2A56323B53D1}"/>
              </a:ext>
            </a:extLst>
          </p:cNvPr>
          <p:cNvGrpSpPr/>
          <p:nvPr/>
        </p:nvGrpSpPr>
        <p:grpSpPr>
          <a:xfrm>
            <a:off x="1947334" y="1200329"/>
            <a:ext cx="10244666" cy="5657671"/>
            <a:chOff x="1947334" y="1200329"/>
            <a:chExt cx="10244666" cy="565767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C7016C-F349-4DDE-80A1-AAF4EED1DFFA}"/>
                </a:ext>
              </a:extLst>
            </p:cNvPr>
            <p:cNvSpPr txBox="1"/>
            <p:nvPr/>
          </p:nvSpPr>
          <p:spPr>
            <a:xfrm>
              <a:off x="9177866" y="6488668"/>
              <a:ext cx="301413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/>
                <a:t>M/R : Motion Recognition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81EB9F-C9AA-48CE-8A4D-49F753F9930F}"/>
                </a:ext>
              </a:extLst>
            </p:cNvPr>
            <p:cNvSpPr txBox="1"/>
            <p:nvPr/>
          </p:nvSpPr>
          <p:spPr>
            <a:xfrm>
              <a:off x="9177865" y="6122537"/>
              <a:ext cx="301413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/>
                <a:t>Potable : </a:t>
              </a:r>
              <a:r>
                <a:rPr lang="ko-KR" altLang="en-US" dirty="0"/>
                <a:t>이동성</a:t>
              </a:r>
              <a:r>
                <a:rPr lang="en-US" altLang="ko-KR" dirty="0"/>
                <a:t>/</a:t>
              </a:r>
              <a:r>
                <a:rPr lang="ko-KR" altLang="en-US" dirty="0"/>
                <a:t>편리성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E16F42-9B69-493C-AF35-9A26BE171F17}"/>
                </a:ext>
              </a:extLst>
            </p:cNvPr>
            <p:cNvGrpSpPr/>
            <p:nvPr/>
          </p:nvGrpSpPr>
          <p:grpSpPr>
            <a:xfrm>
              <a:off x="1947334" y="1200329"/>
              <a:ext cx="6150796" cy="5200471"/>
              <a:chOff x="3513667" y="1200329"/>
              <a:chExt cx="6150796" cy="520047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B2BBE7C-EBDF-4225-9C7A-97EB47F95F48}"/>
                  </a:ext>
                </a:extLst>
              </p:cNvPr>
              <p:cNvGrpSpPr/>
              <p:nvPr/>
            </p:nvGrpSpPr>
            <p:grpSpPr>
              <a:xfrm>
                <a:off x="3513667" y="1200329"/>
                <a:ext cx="5100928" cy="5200471"/>
                <a:chOff x="3513667" y="1200329"/>
                <a:chExt cx="5100928" cy="5200471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44B58223-C28B-4704-B4C4-4FA8F7F445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77405" y="1200329"/>
                  <a:ext cx="5037190" cy="5200471"/>
                </a:xfrm>
                <a:prstGeom prst="rect">
                  <a:avLst/>
                </a:prstGeom>
              </p:spPr>
            </p:pic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84A20FB-4A93-4D65-93A7-EEB98045C5EE}"/>
                    </a:ext>
                  </a:extLst>
                </p:cNvPr>
                <p:cNvSpPr/>
                <p:nvPr/>
              </p:nvSpPr>
              <p:spPr>
                <a:xfrm>
                  <a:off x="4013199" y="1295401"/>
                  <a:ext cx="1397001" cy="592666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36441CCB-C649-46D2-A7D6-92A4D25889B1}"/>
                    </a:ext>
                  </a:extLst>
                </p:cNvPr>
                <p:cNvSpPr/>
                <p:nvPr/>
              </p:nvSpPr>
              <p:spPr>
                <a:xfrm>
                  <a:off x="6485465" y="1295401"/>
                  <a:ext cx="1498601" cy="753532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697FD61F-5009-42E4-B113-B815C3A1BC86}"/>
                    </a:ext>
                  </a:extLst>
                </p:cNvPr>
                <p:cNvSpPr/>
                <p:nvPr/>
              </p:nvSpPr>
              <p:spPr>
                <a:xfrm>
                  <a:off x="3513667" y="3886201"/>
                  <a:ext cx="1303866" cy="965200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0EF7C203-0508-457E-93ED-71EA8491B070}"/>
                    </a:ext>
                  </a:extLst>
                </p:cNvPr>
                <p:cNvSpPr/>
                <p:nvPr/>
              </p:nvSpPr>
              <p:spPr>
                <a:xfrm>
                  <a:off x="6485466" y="4284133"/>
                  <a:ext cx="1049868" cy="1947333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5" name="화살표: 왼쪽으로 구부러짐 24">
                <a:extLst>
                  <a:ext uri="{FF2B5EF4-FFF2-40B4-BE49-F238E27FC236}">
                    <a16:creationId xmlns:a16="http://schemas.microsoft.com/office/drawing/2014/main" id="{482A7B7E-CF78-453B-80B7-E409EA10F483}"/>
                  </a:ext>
                </a:extLst>
              </p:cNvPr>
              <p:cNvSpPr/>
              <p:nvPr/>
            </p:nvSpPr>
            <p:spPr>
              <a:xfrm>
                <a:off x="8614595" y="2400657"/>
                <a:ext cx="1049868" cy="3257013"/>
              </a:xfrm>
              <a:prstGeom prst="curvedLef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700360-D538-4F91-B9C2-88BA382CB109}"/>
                </a:ext>
              </a:extLst>
            </p:cNvPr>
            <p:cNvSpPr txBox="1"/>
            <p:nvPr/>
          </p:nvSpPr>
          <p:spPr>
            <a:xfrm>
              <a:off x="8401168" y="2922769"/>
              <a:ext cx="3559519" cy="14773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/>
                <a:t>과거 증강현실의 구현 자체에</a:t>
              </a:r>
              <a:endParaRPr lang="en-US" altLang="ko-KR" dirty="0"/>
            </a:p>
            <a:p>
              <a:pPr algn="ctr"/>
              <a:r>
                <a:rPr lang="ko-KR" altLang="en-US" dirty="0"/>
                <a:t>목적을 두는 것과 달리</a:t>
              </a:r>
              <a:r>
                <a:rPr lang="en-US" altLang="ko-KR" dirty="0"/>
                <a:t>,</a:t>
              </a: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증강현실의 성능과 응용성을</a:t>
              </a:r>
              <a:endParaRPr lang="en-US" altLang="ko-KR" dirty="0"/>
            </a:p>
            <a:p>
              <a:pPr algn="ctr"/>
              <a:r>
                <a:rPr lang="ko-KR" altLang="en-US" dirty="0"/>
                <a:t>높이기 위한 연구개발이 활발함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2952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분석 결과 </a:t>
            </a:r>
            <a:r>
              <a:rPr lang="en-US" altLang="ko-KR" dirty="0"/>
              <a:t>– </a:t>
            </a:r>
            <a:r>
              <a:rPr lang="ko-KR" altLang="en-US" dirty="0"/>
              <a:t>세부 기술요소 동향 및 수준 분석</a:t>
            </a:r>
            <a:endParaRPr lang="en-US" altLang="ko-KR" dirty="0"/>
          </a:p>
          <a:p>
            <a:r>
              <a:rPr lang="en-US" altLang="ko-KR" dirty="0"/>
              <a:t>		- RS(</a:t>
            </a:r>
            <a:r>
              <a:rPr lang="en-US" altLang="ko-KR" dirty="0" err="1"/>
              <a:t>Relaitve</a:t>
            </a:r>
            <a:r>
              <a:rPr lang="en-US" altLang="ko-KR" dirty="0"/>
              <a:t> Stock) </a:t>
            </a:r>
            <a:r>
              <a:rPr lang="ko-KR" altLang="en-US" dirty="0"/>
              <a:t>기반 분석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94BEA48-B069-4970-A4DC-2A56323B53D1}"/>
              </a:ext>
            </a:extLst>
          </p:cNvPr>
          <p:cNvGrpSpPr/>
          <p:nvPr/>
        </p:nvGrpSpPr>
        <p:grpSpPr>
          <a:xfrm>
            <a:off x="2011072" y="1200329"/>
            <a:ext cx="10180928" cy="5657671"/>
            <a:chOff x="2011072" y="1200329"/>
            <a:chExt cx="10180928" cy="565767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C7016C-F349-4DDE-80A1-AAF4EED1DFFA}"/>
                </a:ext>
              </a:extLst>
            </p:cNvPr>
            <p:cNvSpPr txBox="1"/>
            <p:nvPr/>
          </p:nvSpPr>
          <p:spPr>
            <a:xfrm>
              <a:off x="8401168" y="6488668"/>
              <a:ext cx="379083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/>
                <a:t>V/M : Virtual Modeling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81EB9F-C9AA-48CE-8A4D-49F753F9930F}"/>
                </a:ext>
              </a:extLst>
            </p:cNvPr>
            <p:cNvSpPr txBox="1"/>
            <p:nvPr/>
          </p:nvSpPr>
          <p:spPr>
            <a:xfrm>
              <a:off x="8401167" y="6122537"/>
              <a:ext cx="379083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/>
                <a:t>V/P : Video Process</a:t>
              </a:r>
              <a:endParaRPr lang="ko-KR" altLang="en-US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E16F42-9B69-493C-AF35-9A26BE171F17}"/>
                </a:ext>
              </a:extLst>
            </p:cNvPr>
            <p:cNvGrpSpPr/>
            <p:nvPr/>
          </p:nvGrpSpPr>
          <p:grpSpPr>
            <a:xfrm>
              <a:off x="2011072" y="1200329"/>
              <a:ext cx="6087058" cy="5200471"/>
              <a:chOff x="3577405" y="1200329"/>
              <a:chExt cx="6087058" cy="520047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B2BBE7C-EBDF-4225-9C7A-97EB47F95F48}"/>
                  </a:ext>
                </a:extLst>
              </p:cNvPr>
              <p:cNvGrpSpPr/>
              <p:nvPr/>
            </p:nvGrpSpPr>
            <p:grpSpPr>
              <a:xfrm>
                <a:off x="3577405" y="1200329"/>
                <a:ext cx="5037190" cy="5200471"/>
                <a:chOff x="3577405" y="1200329"/>
                <a:chExt cx="5037190" cy="5200471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44B58223-C28B-4704-B4C4-4FA8F7F445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77405" y="1200329"/>
                  <a:ext cx="5037190" cy="5200471"/>
                </a:xfrm>
                <a:prstGeom prst="rect">
                  <a:avLst/>
                </a:prstGeom>
              </p:spPr>
            </p:pic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84A20FB-4A93-4D65-93A7-EEB98045C5EE}"/>
                    </a:ext>
                  </a:extLst>
                </p:cNvPr>
                <p:cNvSpPr/>
                <p:nvPr/>
              </p:nvSpPr>
              <p:spPr>
                <a:xfrm>
                  <a:off x="3724055" y="2811585"/>
                  <a:ext cx="507840" cy="474452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E52F568-BC45-4138-80A2-94A7C7DCBCD1}"/>
                    </a:ext>
                  </a:extLst>
                </p:cNvPr>
                <p:cNvSpPr/>
                <p:nvPr/>
              </p:nvSpPr>
              <p:spPr>
                <a:xfrm>
                  <a:off x="4563613" y="3088886"/>
                  <a:ext cx="507840" cy="474452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A150DF8-CC25-4EBA-916C-DF20A4EC0D44}"/>
                    </a:ext>
                  </a:extLst>
                </p:cNvPr>
                <p:cNvSpPr/>
                <p:nvPr/>
              </p:nvSpPr>
              <p:spPr>
                <a:xfrm>
                  <a:off x="4858988" y="1987829"/>
                  <a:ext cx="598417" cy="555435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DAA854B-A00C-4BF9-886A-122DFD458F35}"/>
                    </a:ext>
                  </a:extLst>
                </p:cNvPr>
                <p:cNvSpPr/>
                <p:nvPr/>
              </p:nvSpPr>
              <p:spPr>
                <a:xfrm>
                  <a:off x="4158094" y="1819010"/>
                  <a:ext cx="446017" cy="392411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A36B19C-0B2D-4901-8D48-E084A99427CB}"/>
                    </a:ext>
                  </a:extLst>
                </p:cNvPr>
                <p:cNvSpPr/>
                <p:nvPr/>
              </p:nvSpPr>
              <p:spPr>
                <a:xfrm>
                  <a:off x="7662333" y="1869949"/>
                  <a:ext cx="598417" cy="555435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0C5C9206-B1CA-4B56-AAC1-6E32A4DA643B}"/>
                    </a:ext>
                  </a:extLst>
                </p:cNvPr>
                <p:cNvSpPr/>
                <p:nvPr/>
              </p:nvSpPr>
              <p:spPr>
                <a:xfrm>
                  <a:off x="8106755" y="2543264"/>
                  <a:ext cx="507840" cy="474452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701E79EF-C6CD-48E4-B22E-275E127C3285}"/>
                    </a:ext>
                  </a:extLst>
                </p:cNvPr>
                <p:cNvSpPr/>
                <p:nvPr/>
              </p:nvSpPr>
              <p:spPr>
                <a:xfrm>
                  <a:off x="7564727" y="3109198"/>
                  <a:ext cx="507840" cy="474452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192259B-3A17-4D29-88C7-876D9CC4524E}"/>
                    </a:ext>
                  </a:extLst>
                </p:cNvPr>
                <p:cNvSpPr/>
                <p:nvPr/>
              </p:nvSpPr>
              <p:spPr>
                <a:xfrm>
                  <a:off x="6685473" y="2204451"/>
                  <a:ext cx="446017" cy="392411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7BACDA67-EDF7-4CE4-9A4C-DE652D28F3B6}"/>
                    </a:ext>
                  </a:extLst>
                </p:cNvPr>
                <p:cNvSpPr/>
                <p:nvPr/>
              </p:nvSpPr>
              <p:spPr>
                <a:xfrm>
                  <a:off x="4706050" y="3885368"/>
                  <a:ext cx="598417" cy="555435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D6F8673-2BE7-48A5-A96A-9CA853E9E9C1}"/>
                    </a:ext>
                  </a:extLst>
                </p:cNvPr>
                <p:cNvSpPr/>
                <p:nvPr/>
              </p:nvSpPr>
              <p:spPr>
                <a:xfrm>
                  <a:off x="5005258" y="4598960"/>
                  <a:ext cx="507840" cy="474452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CBBE3AE-AB20-4C70-AC8B-35402F51B06E}"/>
                    </a:ext>
                  </a:extLst>
                </p:cNvPr>
                <p:cNvSpPr/>
                <p:nvPr/>
              </p:nvSpPr>
              <p:spPr>
                <a:xfrm>
                  <a:off x="5087070" y="5288878"/>
                  <a:ext cx="507840" cy="474452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7DD88A4-E1E6-4AC2-B02F-E46B329923E5}"/>
                    </a:ext>
                  </a:extLst>
                </p:cNvPr>
                <p:cNvSpPr/>
                <p:nvPr/>
              </p:nvSpPr>
              <p:spPr>
                <a:xfrm>
                  <a:off x="3660299" y="5155453"/>
                  <a:ext cx="446017" cy="392411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DD4E465-7578-43DD-BE28-B113051D0978}"/>
                    </a:ext>
                  </a:extLst>
                </p:cNvPr>
                <p:cNvSpPr/>
                <p:nvPr/>
              </p:nvSpPr>
              <p:spPr>
                <a:xfrm>
                  <a:off x="7474150" y="3925645"/>
                  <a:ext cx="598417" cy="555435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8A09727-C690-4CC8-8DB5-6F83AD5BFD0C}"/>
                    </a:ext>
                  </a:extLst>
                </p:cNvPr>
                <p:cNvSpPr/>
                <p:nvPr/>
              </p:nvSpPr>
              <p:spPr>
                <a:xfrm>
                  <a:off x="7682781" y="4418430"/>
                  <a:ext cx="507840" cy="474452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531EE303-A24D-4DBB-9EFB-D4DB4F2179BF}"/>
                    </a:ext>
                  </a:extLst>
                </p:cNvPr>
                <p:cNvSpPr/>
                <p:nvPr/>
              </p:nvSpPr>
              <p:spPr>
                <a:xfrm>
                  <a:off x="7990134" y="4652558"/>
                  <a:ext cx="507840" cy="474452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F4BD4FF9-325F-4879-891E-BBDEB3039113}"/>
                    </a:ext>
                  </a:extLst>
                </p:cNvPr>
                <p:cNvSpPr/>
                <p:nvPr/>
              </p:nvSpPr>
              <p:spPr>
                <a:xfrm>
                  <a:off x="7517914" y="5763330"/>
                  <a:ext cx="446017" cy="392411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5" name="화살표: 왼쪽으로 구부러짐 24">
                <a:extLst>
                  <a:ext uri="{FF2B5EF4-FFF2-40B4-BE49-F238E27FC236}">
                    <a16:creationId xmlns:a16="http://schemas.microsoft.com/office/drawing/2014/main" id="{482A7B7E-CF78-453B-80B7-E409EA10F483}"/>
                  </a:ext>
                </a:extLst>
              </p:cNvPr>
              <p:cNvSpPr/>
              <p:nvPr/>
            </p:nvSpPr>
            <p:spPr>
              <a:xfrm>
                <a:off x="8614595" y="2400657"/>
                <a:ext cx="1049868" cy="3257013"/>
              </a:xfrm>
              <a:prstGeom prst="curvedLef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700360-D538-4F91-B9C2-88BA382CB109}"/>
                </a:ext>
              </a:extLst>
            </p:cNvPr>
            <p:cNvSpPr txBox="1"/>
            <p:nvPr/>
          </p:nvSpPr>
          <p:spPr>
            <a:xfrm>
              <a:off x="8401168" y="3061270"/>
              <a:ext cx="3559519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/>
                <a:t>하드웨어 중심의</a:t>
              </a:r>
              <a:endParaRPr lang="en-US" altLang="ko-KR" dirty="0"/>
            </a:p>
            <a:p>
              <a:pPr algn="ctr"/>
              <a:r>
                <a:rPr lang="ko-KR" altLang="en-US" dirty="0"/>
                <a:t>기초적인 기술은</a:t>
              </a:r>
              <a:r>
                <a:rPr lang="en-US" altLang="ko-KR" dirty="0"/>
                <a:t>,</a:t>
              </a: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하락세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793909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분석 결과 </a:t>
            </a:r>
            <a:r>
              <a:rPr lang="en-US" altLang="ko-KR" dirty="0"/>
              <a:t>– </a:t>
            </a:r>
            <a:r>
              <a:rPr lang="ko-KR" altLang="en-US" dirty="0"/>
              <a:t>세부 기술요소 동향 및 수준 분석</a:t>
            </a:r>
            <a:endParaRPr lang="en-US" altLang="ko-KR" dirty="0"/>
          </a:p>
          <a:p>
            <a:r>
              <a:rPr lang="en-US" altLang="ko-KR" dirty="0"/>
              <a:t>		- RS(</a:t>
            </a:r>
            <a:r>
              <a:rPr lang="en-US" altLang="ko-KR" dirty="0" err="1"/>
              <a:t>Relaitve</a:t>
            </a:r>
            <a:r>
              <a:rPr lang="en-US" altLang="ko-KR" dirty="0"/>
              <a:t> Stock) </a:t>
            </a:r>
            <a:r>
              <a:rPr lang="ko-KR" altLang="en-US" dirty="0"/>
              <a:t>기반 분석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94BEA48-B069-4970-A4DC-2A56323B53D1}"/>
              </a:ext>
            </a:extLst>
          </p:cNvPr>
          <p:cNvGrpSpPr/>
          <p:nvPr/>
        </p:nvGrpSpPr>
        <p:grpSpPr>
          <a:xfrm>
            <a:off x="2011072" y="1200329"/>
            <a:ext cx="9949615" cy="5200471"/>
            <a:chOff x="2011072" y="1200329"/>
            <a:chExt cx="9949615" cy="520047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E16F42-9B69-493C-AF35-9A26BE171F17}"/>
                </a:ext>
              </a:extLst>
            </p:cNvPr>
            <p:cNvGrpSpPr/>
            <p:nvPr/>
          </p:nvGrpSpPr>
          <p:grpSpPr>
            <a:xfrm>
              <a:off x="2011072" y="1200329"/>
              <a:ext cx="6087058" cy="5200471"/>
              <a:chOff x="3577405" y="1200329"/>
              <a:chExt cx="6087058" cy="520047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44B58223-C28B-4704-B4C4-4FA8F7F44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7405" y="1200329"/>
                <a:ext cx="5037190" cy="5200471"/>
              </a:xfrm>
              <a:prstGeom prst="rect">
                <a:avLst/>
              </a:prstGeom>
            </p:spPr>
          </p:pic>
          <p:sp>
            <p:nvSpPr>
              <p:cNvPr id="25" name="화살표: 왼쪽으로 구부러짐 24">
                <a:extLst>
                  <a:ext uri="{FF2B5EF4-FFF2-40B4-BE49-F238E27FC236}">
                    <a16:creationId xmlns:a16="http://schemas.microsoft.com/office/drawing/2014/main" id="{482A7B7E-CF78-453B-80B7-E409EA10F483}"/>
                  </a:ext>
                </a:extLst>
              </p:cNvPr>
              <p:cNvSpPr/>
              <p:nvPr/>
            </p:nvSpPr>
            <p:spPr>
              <a:xfrm>
                <a:off x="8614595" y="2400657"/>
                <a:ext cx="1049868" cy="3257013"/>
              </a:xfrm>
              <a:prstGeom prst="curvedLef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700360-D538-4F91-B9C2-88BA382CB109}"/>
                </a:ext>
              </a:extLst>
            </p:cNvPr>
            <p:cNvSpPr txBox="1"/>
            <p:nvPr/>
          </p:nvSpPr>
          <p:spPr>
            <a:xfrm>
              <a:off x="8401168" y="2507275"/>
              <a:ext cx="3559519" cy="23083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/>
                <a:t>과거부터 증강현실 구현에</a:t>
              </a:r>
              <a:endParaRPr lang="en-US" altLang="ko-KR" dirty="0"/>
            </a:p>
            <a:p>
              <a:pPr algn="ctr"/>
              <a:r>
                <a:rPr lang="ko-KR" altLang="en-US" dirty="0"/>
                <a:t>있어서 필수적인 요소로 인식</a:t>
              </a:r>
              <a:r>
                <a:rPr lang="en-US" altLang="ko-KR" dirty="0"/>
                <a:t>,</a:t>
              </a: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지속적인 연구개발이 진행</a:t>
              </a:r>
              <a:r>
                <a:rPr lang="en-US" altLang="ko-KR" dirty="0"/>
                <a:t>,</a:t>
              </a: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현재까지도</a:t>
              </a:r>
              <a:endParaRPr lang="en-US" altLang="ko-KR" dirty="0"/>
            </a:p>
            <a:p>
              <a:pPr algn="ctr"/>
              <a:r>
                <a:rPr lang="ko-KR" altLang="en-US" dirty="0"/>
                <a:t>응용과 개선의 측면에서</a:t>
              </a:r>
              <a:endParaRPr lang="en-US" altLang="ko-KR" dirty="0"/>
            </a:p>
            <a:p>
              <a:pPr algn="ctr"/>
              <a:r>
                <a:rPr lang="ko-KR" altLang="en-US" dirty="0"/>
                <a:t>지속적인 연구가 진행되고 있음</a:t>
              </a:r>
              <a:endParaRPr lang="en-US" altLang="ko-KR" dirty="0"/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E47DF5CC-1FF5-415A-AFAD-BF4C0E88A96C}"/>
              </a:ext>
            </a:extLst>
          </p:cNvPr>
          <p:cNvSpPr/>
          <p:nvPr/>
        </p:nvSpPr>
        <p:spPr>
          <a:xfrm>
            <a:off x="2080084" y="1647645"/>
            <a:ext cx="430204" cy="48315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844929C-ADA4-46B0-8531-F9D15DC5A1DA}"/>
              </a:ext>
            </a:extLst>
          </p:cNvPr>
          <p:cNvSpPr/>
          <p:nvPr/>
        </p:nvSpPr>
        <p:spPr>
          <a:xfrm>
            <a:off x="5061948" y="2540735"/>
            <a:ext cx="430204" cy="48315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D8B3162-2990-4EEB-B96D-1BE06180409C}"/>
              </a:ext>
            </a:extLst>
          </p:cNvPr>
          <p:cNvSpPr/>
          <p:nvPr/>
        </p:nvSpPr>
        <p:spPr>
          <a:xfrm>
            <a:off x="2436642" y="5657670"/>
            <a:ext cx="430204" cy="48315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F7C652D-5E38-4241-9CC8-F82A9D08071D}"/>
              </a:ext>
            </a:extLst>
          </p:cNvPr>
          <p:cNvSpPr/>
          <p:nvPr/>
        </p:nvSpPr>
        <p:spPr>
          <a:xfrm>
            <a:off x="6436422" y="5479315"/>
            <a:ext cx="430204" cy="48315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6016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분석 결과 </a:t>
            </a:r>
            <a:r>
              <a:rPr lang="en-US" altLang="ko-KR" dirty="0"/>
              <a:t>– </a:t>
            </a:r>
            <a:r>
              <a:rPr lang="ko-KR" altLang="en-US" dirty="0"/>
              <a:t>세부 기술요소 동향 및 수준 분석</a:t>
            </a:r>
            <a:endParaRPr lang="en-US" altLang="ko-KR" dirty="0"/>
          </a:p>
          <a:p>
            <a:r>
              <a:rPr lang="en-US" altLang="ko-KR" dirty="0"/>
              <a:t>		- RC(</a:t>
            </a:r>
            <a:r>
              <a:rPr lang="en-US" altLang="ko-KR" dirty="0" err="1"/>
              <a:t>Relaitve</a:t>
            </a:r>
            <a:r>
              <a:rPr lang="en-US" altLang="ko-KR" dirty="0"/>
              <a:t> Citation) </a:t>
            </a:r>
            <a:r>
              <a:rPr lang="ko-KR" altLang="en-US" dirty="0"/>
              <a:t>기반 분석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81C1AA6-C55A-4A2D-A2C2-D0FC6BD4849F}"/>
              </a:ext>
            </a:extLst>
          </p:cNvPr>
          <p:cNvGrpSpPr/>
          <p:nvPr/>
        </p:nvGrpSpPr>
        <p:grpSpPr>
          <a:xfrm>
            <a:off x="0" y="1200329"/>
            <a:ext cx="9139529" cy="4918574"/>
            <a:chOff x="0" y="1200329"/>
            <a:chExt cx="9139529" cy="491857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E16F42-9B69-493C-AF35-9A26BE171F17}"/>
                </a:ext>
              </a:extLst>
            </p:cNvPr>
            <p:cNvGrpSpPr/>
            <p:nvPr/>
          </p:nvGrpSpPr>
          <p:grpSpPr>
            <a:xfrm>
              <a:off x="3052471" y="1200329"/>
              <a:ext cx="6087058" cy="4918574"/>
              <a:chOff x="3577405" y="1341277"/>
              <a:chExt cx="6087058" cy="4918574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44B58223-C28B-4704-B4C4-4FA8F7F44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7405" y="1341277"/>
                <a:ext cx="5037190" cy="4918574"/>
              </a:xfrm>
              <a:prstGeom prst="rect">
                <a:avLst/>
              </a:prstGeom>
            </p:spPr>
          </p:pic>
          <p:sp>
            <p:nvSpPr>
              <p:cNvPr id="25" name="화살표: 왼쪽으로 구부러짐 24">
                <a:extLst>
                  <a:ext uri="{FF2B5EF4-FFF2-40B4-BE49-F238E27FC236}">
                    <a16:creationId xmlns:a16="http://schemas.microsoft.com/office/drawing/2014/main" id="{482A7B7E-CF78-453B-80B7-E409EA10F483}"/>
                  </a:ext>
                </a:extLst>
              </p:cNvPr>
              <p:cNvSpPr/>
              <p:nvPr/>
            </p:nvSpPr>
            <p:spPr>
              <a:xfrm>
                <a:off x="8614595" y="2400657"/>
                <a:ext cx="1049868" cy="3257013"/>
              </a:xfrm>
              <a:prstGeom prst="curvedLef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758A5A-7175-47F9-BB4C-5E708789D05B}"/>
                </a:ext>
              </a:extLst>
            </p:cNvPr>
            <p:cNvSpPr txBox="1"/>
            <p:nvPr/>
          </p:nvSpPr>
          <p:spPr>
            <a:xfrm>
              <a:off x="0" y="1859122"/>
              <a:ext cx="5882098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/>
                <a:t>증강현실 초기</a:t>
              </a:r>
              <a:r>
                <a:rPr lang="en-US" altLang="ko-KR" dirty="0"/>
                <a:t>,</a:t>
              </a:r>
            </a:p>
            <a:p>
              <a:pPr algn="ctr"/>
              <a:r>
                <a:rPr lang="ko-KR" altLang="en-US" dirty="0"/>
                <a:t>소수의 기술분야에 연구개발이 집중되어 있던 시기에는</a:t>
              </a:r>
              <a:endParaRPr lang="en-US" altLang="ko-KR" dirty="0"/>
            </a:p>
            <a:p>
              <a:pPr algn="ctr"/>
              <a:r>
                <a:rPr lang="ko-KR" altLang="en-US" dirty="0"/>
                <a:t>소수의 기술분야가 대부분의 </a:t>
              </a:r>
              <a:r>
                <a:rPr lang="en-US" altLang="ko-KR" dirty="0"/>
                <a:t>RC</a:t>
              </a:r>
              <a:r>
                <a:rPr lang="ko-KR" altLang="en-US" dirty="0"/>
                <a:t>값을 차지</a:t>
              </a:r>
              <a:endParaRPr lang="en-US" altLang="ko-KR" dirty="0"/>
            </a:p>
            <a:p>
              <a:pPr algn="ctr"/>
              <a:r>
                <a:rPr lang="en-US" altLang="ko-KR" dirty="0"/>
                <a:t>=&gt; 2000</a:t>
              </a:r>
              <a:r>
                <a:rPr lang="ko-KR" altLang="en-US" dirty="0"/>
                <a:t>년 이전의 데이터는 비교적 큰 의미가 없음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0408362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분석 결과 </a:t>
            </a:r>
            <a:r>
              <a:rPr lang="en-US" altLang="ko-KR" dirty="0"/>
              <a:t>– </a:t>
            </a:r>
            <a:r>
              <a:rPr lang="ko-KR" altLang="en-US" dirty="0"/>
              <a:t>세부 기술요소 동향 및 수준 분석</a:t>
            </a:r>
            <a:endParaRPr lang="en-US" altLang="ko-KR" dirty="0"/>
          </a:p>
          <a:p>
            <a:r>
              <a:rPr lang="en-US" altLang="ko-KR" dirty="0"/>
              <a:t>		- RC(</a:t>
            </a:r>
            <a:r>
              <a:rPr lang="en-US" altLang="ko-KR" dirty="0" err="1"/>
              <a:t>Relaitve</a:t>
            </a:r>
            <a:r>
              <a:rPr lang="en-US" altLang="ko-KR" dirty="0"/>
              <a:t> Citation) </a:t>
            </a:r>
            <a:r>
              <a:rPr lang="ko-KR" altLang="en-US" dirty="0"/>
              <a:t>기반 분석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DF06DFA-8E69-409C-956D-CA164F034056}"/>
              </a:ext>
            </a:extLst>
          </p:cNvPr>
          <p:cNvGrpSpPr/>
          <p:nvPr/>
        </p:nvGrpSpPr>
        <p:grpSpPr>
          <a:xfrm>
            <a:off x="2011072" y="1200329"/>
            <a:ext cx="9774289" cy="4918574"/>
            <a:chOff x="2011072" y="1200329"/>
            <a:chExt cx="9774289" cy="491857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E16F42-9B69-493C-AF35-9A26BE171F17}"/>
                </a:ext>
              </a:extLst>
            </p:cNvPr>
            <p:cNvGrpSpPr/>
            <p:nvPr/>
          </p:nvGrpSpPr>
          <p:grpSpPr>
            <a:xfrm>
              <a:off x="2011072" y="1200329"/>
              <a:ext cx="6087058" cy="4918574"/>
              <a:chOff x="3577405" y="1341277"/>
              <a:chExt cx="6087058" cy="4918574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44B58223-C28B-4704-B4C4-4FA8F7F44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7405" y="1341277"/>
                <a:ext cx="5037190" cy="4918574"/>
              </a:xfrm>
              <a:prstGeom prst="rect">
                <a:avLst/>
              </a:prstGeom>
            </p:spPr>
          </p:pic>
          <p:sp>
            <p:nvSpPr>
              <p:cNvPr id="25" name="화살표: 왼쪽으로 구부러짐 24">
                <a:extLst>
                  <a:ext uri="{FF2B5EF4-FFF2-40B4-BE49-F238E27FC236}">
                    <a16:creationId xmlns:a16="http://schemas.microsoft.com/office/drawing/2014/main" id="{482A7B7E-CF78-453B-80B7-E409EA10F483}"/>
                  </a:ext>
                </a:extLst>
              </p:cNvPr>
              <p:cNvSpPr/>
              <p:nvPr/>
            </p:nvSpPr>
            <p:spPr>
              <a:xfrm>
                <a:off x="8614595" y="2400657"/>
                <a:ext cx="1049868" cy="3257013"/>
              </a:xfrm>
              <a:prstGeom prst="curvedLef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BE3B2D-0EB1-4C64-9C5D-922B0FBCA85E}"/>
                </a:ext>
              </a:extLst>
            </p:cNvPr>
            <p:cNvSpPr txBox="1"/>
            <p:nvPr/>
          </p:nvSpPr>
          <p:spPr>
            <a:xfrm>
              <a:off x="8576495" y="2690336"/>
              <a:ext cx="320886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증가 </a:t>
              </a:r>
              <a:r>
                <a:rPr lang="en-US" altLang="ko-KR" dirty="0"/>
                <a:t>: Tracking, M/R, Portable</a:t>
              </a:r>
            </a:p>
            <a:p>
              <a:endParaRPr lang="en-US" altLang="ko-KR" dirty="0"/>
            </a:p>
            <a:p>
              <a:r>
                <a:rPr lang="ko-KR" altLang="en-US" dirty="0"/>
                <a:t>감소 </a:t>
              </a:r>
              <a:r>
                <a:rPr lang="en-US" altLang="ko-KR" dirty="0"/>
                <a:t>: LCD, Display 1, V/P, V/M, Display 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25672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분석 결과 </a:t>
            </a:r>
            <a:r>
              <a:rPr lang="en-US" altLang="ko-KR" dirty="0"/>
              <a:t>– </a:t>
            </a:r>
            <a:r>
              <a:rPr lang="ko-KR" altLang="en-US" dirty="0"/>
              <a:t>세부 기술요소 동향 및 수준 분석</a:t>
            </a:r>
            <a:endParaRPr lang="en-US" altLang="ko-KR" dirty="0"/>
          </a:p>
          <a:p>
            <a:r>
              <a:rPr lang="en-US" altLang="ko-KR" dirty="0"/>
              <a:t>		- RC(</a:t>
            </a:r>
            <a:r>
              <a:rPr lang="en-US" altLang="ko-KR" dirty="0" err="1"/>
              <a:t>Relaitve</a:t>
            </a:r>
            <a:r>
              <a:rPr lang="en-US" altLang="ko-KR" dirty="0"/>
              <a:t> Citation) </a:t>
            </a:r>
            <a:r>
              <a:rPr lang="ko-KR" altLang="en-US" dirty="0"/>
              <a:t>기반 분석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FE16F42-9B69-493C-AF35-9A26BE171F17}"/>
              </a:ext>
            </a:extLst>
          </p:cNvPr>
          <p:cNvGrpSpPr/>
          <p:nvPr/>
        </p:nvGrpSpPr>
        <p:grpSpPr>
          <a:xfrm>
            <a:off x="2011072" y="1200329"/>
            <a:ext cx="6087058" cy="4918574"/>
            <a:chOff x="3577405" y="1341277"/>
            <a:chExt cx="6087058" cy="491857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4B58223-C28B-4704-B4C4-4FA8F7F44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7405" y="1341277"/>
              <a:ext cx="5037190" cy="4918574"/>
            </a:xfrm>
            <a:prstGeom prst="rect">
              <a:avLst/>
            </a:prstGeom>
          </p:spPr>
        </p:pic>
        <p:sp>
          <p:nvSpPr>
            <p:cNvPr id="25" name="화살표: 왼쪽으로 구부러짐 24">
              <a:extLst>
                <a:ext uri="{FF2B5EF4-FFF2-40B4-BE49-F238E27FC236}">
                  <a16:creationId xmlns:a16="http://schemas.microsoft.com/office/drawing/2014/main" id="{482A7B7E-CF78-453B-80B7-E409EA10F483}"/>
                </a:ext>
              </a:extLst>
            </p:cNvPr>
            <p:cNvSpPr/>
            <p:nvPr/>
          </p:nvSpPr>
          <p:spPr>
            <a:xfrm>
              <a:off x="8614595" y="2400657"/>
              <a:ext cx="1049868" cy="3257013"/>
            </a:xfrm>
            <a:prstGeom prst="curvedLef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6BE3B2D-0EB1-4C64-9C5D-922B0FBCA85E}"/>
              </a:ext>
            </a:extLst>
          </p:cNvPr>
          <p:cNvSpPr txBox="1"/>
          <p:nvPr/>
        </p:nvSpPr>
        <p:spPr>
          <a:xfrm>
            <a:off x="8576495" y="2947368"/>
            <a:ext cx="3208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LCD</a:t>
            </a:r>
            <a:r>
              <a:rPr lang="ko-KR" altLang="en-US" dirty="0"/>
              <a:t>와 </a:t>
            </a:r>
            <a:r>
              <a:rPr lang="en-US" altLang="ko-KR" dirty="0"/>
              <a:t>Display1</a:t>
            </a:r>
            <a:r>
              <a:rPr lang="ko-KR" altLang="en-US" dirty="0"/>
              <a:t>은</a:t>
            </a:r>
            <a:endParaRPr lang="en-US" altLang="ko-KR" dirty="0"/>
          </a:p>
          <a:p>
            <a:r>
              <a:rPr lang="ko-KR" altLang="en-US" dirty="0"/>
              <a:t>최근 </a:t>
            </a:r>
            <a:r>
              <a:rPr lang="en-US" altLang="ko-KR" dirty="0"/>
              <a:t>5</a:t>
            </a:r>
            <a:r>
              <a:rPr lang="ko-KR" altLang="en-US" dirty="0"/>
              <a:t>년 사이 반등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기초기술에 해당함</a:t>
            </a:r>
            <a:endParaRPr lang="en-US" altLang="ko-KR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EB11450-F90D-4810-A117-A207CDB031C4}"/>
              </a:ext>
            </a:extLst>
          </p:cNvPr>
          <p:cNvSpPr/>
          <p:nvPr/>
        </p:nvSpPr>
        <p:spPr>
          <a:xfrm>
            <a:off x="3166535" y="1786467"/>
            <a:ext cx="922866" cy="176106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3B60146-CCC5-49ED-A04F-AD1A6A3FAF4E}"/>
              </a:ext>
            </a:extLst>
          </p:cNvPr>
          <p:cNvSpPr/>
          <p:nvPr/>
        </p:nvSpPr>
        <p:spPr>
          <a:xfrm>
            <a:off x="5930427" y="3888215"/>
            <a:ext cx="1024944" cy="102245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640AE8E-9A97-4E44-B168-26B12639EBC4}"/>
              </a:ext>
            </a:extLst>
          </p:cNvPr>
          <p:cNvSpPr/>
          <p:nvPr/>
        </p:nvSpPr>
        <p:spPr>
          <a:xfrm>
            <a:off x="6125396" y="1684866"/>
            <a:ext cx="922866" cy="161237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D7D78A4-5C7A-443F-B1FE-6064FC8CE95F}"/>
              </a:ext>
            </a:extLst>
          </p:cNvPr>
          <p:cNvSpPr/>
          <p:nvPr/>
        </p:nvSpPr>
        <p:spPr>
          <a:xfrm>
            <a:off x="3064457" y="3888215"/>
            <a:ext cx="1024944" cy="93778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1894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분석 결과 </a:t>
            </a:r>
            <a:r>
              <a:rPr lang="en-US" altLang="ko-KR" dirty="0"/>
              <a:t>– </a:t>
            </a:r>
            <a:r>
              <a:rPr lang="ko-KR" altLang="en-US" dirty="0"/>
              <a:t>세부 기술요소 동향 및 수준 분석</a:t>
            </a:r>
            <a:endParaRPr lang="en-US" altLang="ko-KR" dirty="0"/>
          </a:p>
          <a:p>
            <a:r>
              <a:rPr lang="en-US" altLang="ko-KR" dirty="0"/>
              <a:t>		- RC(</a:t>
            </a:r>
            <a:r>
              <a:rPr lang="en-US" altLang="ko-KR" dirty="0" err="1"/>
              <a:t>Relaitve</a:t>
            </a:r>
            <a:r>
              <a:rPr lang="en-US" altLang="ko-KR" dirty="0"/>
              <a:t> Citation) </a:t>
            </a:r>
            <a:r>
              <a:rPr lang="ko-KR" altLang="en-US" dirty="0"/>
              <a:t>기반 분석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FE16F42-9B69-493C-AF35-9A26BE171F17}"/>
              </a:ext>
            </a:extLst>
          </p:cNvPr>
          <p:cNvGrpSpPr/>
          <p:nvPr/>
        </p:nvGrpSpPr>
        <p:grpSpPr>
          <a:xfrm>
            <a:off x="2011072" y="1200329"/>
            <a:ext cx="6087058" cy="4918574"/>
            <a:chOff x="3577405" y="1341277"/>
            <a:chExt cx="6087058" cy="491857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4B58223-C28B-4704-B4C4-4FA8F7F44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7405" y="1341277"/>
              <a:ext cx="5037190" cy="4918574"/>
            </a:xfrm>
            <a:prstGeom prst="rect">
              <a:avLst/>
            </a:prstGeom>
          </p:spPr>
        </p:pic>
        <p:sp>
          <p:nvSpPr>
            <p:cNvPr id="25" name="화살표: 왼쪽으로 구부러짐 24">
              <a:extLst>
                <a:ext uri="{FF2B5EF4-FFF2-40B4-BE49-F238E27FC236}">
                  <a16:creationId xmlns:a16="http://schemas.microsoft.com/office/drawing/2014/main" id="{482A7B7E-CF78-453B-80B7-E409EA10F483}"/>
                </a:ext>
              </a:extLst>
            </p:cNvPr>
            <p:cNvSpPr/>
            <p:nvPr/>
          </p:nvSpPr>
          <p:spPr>
            <a:xfrm>
              <a:off x="8614595" y="2400657"/>
              <a:ext cx="1049868" cy="3257013"/>
            </a:xfrm>
            <a:prstGeom prst="curvedLef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6BE3B2D-0EB1-4C64-9C5D-922B0FBCA85E}"/>
              </a:ext>
            </a:extLst>
          </p:cNvPr>
          <p:cNvSpPr txBox="1"/>
          <p:nvPr/>
        </p:nvSpPr>
        <p:spPr>
          <a:xfrm>
            <a:off x="8394947" y="2828835"/>
            <a:ext cx="3208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HMD</a:t>
            </a:r>
            <a:r>
              <a:rPr lang="ko-KR" altLang="en-US" dirty="0"/>
              <a:t>의 </a:t>
            </a:r>
            <a:r>
              <a:rPr lang="en-US" altLang="ko-KR" dirty="0"/>
              <a:t>RC </a:t>
            </a:r>
            <a:r>
              <a:rPr lang="ko-KR" altLang="en-US" dirty="0"/>
              <a:t>수치의 정체는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다른 기술로의</a:t>
            </a:r>
            <a:endParaRPr lang="en-US" altLang="ko-KR" dirty="0"/>
          </a:p>
          <a:p>
            <a:r>
              <a:rPr lang="ko-KR" altLang="en-US" dirty="0"/>
              <a:t>재창출 가능성이 낮음을 의미</a:t>
            </a:r>
            <a:endParaRPr lang="en-US" altLang="ko-KR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CDDEBBD-4C3B-4307-A664-3AC11595771D}"/>
              </a:ext>
            </a:extLst>
          </p:cNvPr>
          <p:cNvSpPr/>
          <p:nvPr/>
        </p:nvSpPr>
        <p:spPr>
          <a:xfrm>
            <a:off x="2346228" y="1473199"/>
            <a:ext cx="481639" cy="3952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034FDB5-6F33-432E-86EB-6392F2DD5DAE}"/>
              </a:ext>
            </a:extLst>
          </p:cNvPr>
          <p:cNvSpPr/>
          <p:nvPr/>
        </p:nvSpPr>
        <p:spPr>
          <a:xfrm>
            <a:off x="4864338" y="1794932"/>
            <a:ext cx="481639" cy="3952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5B46AC-4199-4769-ACB5-FABBBC2D63F1}"/>
              </a:ext>
            </a:extLst>
          </p:cNvPr>
          <p:cNvSpPr/>
          <p:nvPr/>
        </p:nvSpPr>
        <p:spPr>
          <a:xfrm>
            <a:off x="2011072" y="4910665"/>
            <a:ext cx="481639" cy="3952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3A2F3C0-8AF2-4A0E-A412-19AD6BC754A4}"/>
              </a:ext>
            </a:extLst>
          </p:cNvPr>
          <p:cNvSpPr/>
          <p:nvPr/>
        </p:nvSpPr>
        <p:spPr>
          <a:xfrm>
            <a:off x="4982873" y="5029198"/>
            <a:ext cx="481639" cy="3952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0648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분석 결과 </a:t>
            </a:r>
            <a:r>
              <a:rPr lang="en-US" altLang="ko-KR" dirty="0"/>
              <a:t>– </a:t>
            </a:r>
            <a:r>
              <a:rPr lang="ko-KR" altLang="en-US" dirty="0"/>
              <a:t>세부 기술요소 동향 및 수준 분석</a:t>
            </a:r>
            <a:endParaRPr lang="en-US" altLang="ko-KR" dirty="0"/>
          </a:p>
          <a:p>
            <a:r>
              <a:rPr lang="en-US" altLang="ko-KR" dirty="0"/>
              <a:t>		- RC(</a:t>
            </a:r>
            <a:r>
              <a:rPr lang="en-US" altLang="ko-KR" dirty="0" err="1"/>
              <a:t>Relaitve</a:t>
            </a:r>
            <a:r>
              <a:rPr lang="en-US" altLang="ko-KR" dirty="0"/>
              <a:t> Citation) </a:t>
            </a:r>
            <a:r>
              <a:rPr lang="ko-KR" altLang="en-US" dirty="0"/>
              <a:t>기반 분석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FE16F42-9B69-493C-AF35-9A26BE171F17}"/>
              </a:ext>
            </a:extLst>
          </p:cNvPr>
          <p:cNvGrpSpPr/>
          <p:nvPr/>
        </p:nvGrpSpPr>
        <p:grpSpPr>
          <a:xfrm>
            <a:off x="2011072" y="1200329"/>
            <a:ext cx="6087058" cy="4918574"/>
            <a:chOff x="3577405" y="1341277"/>
            <a:chExt cx="6087058" cy="491857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4B58223-C28B-4704-B4C4-4FA8F7F44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7405" y="1341277"/>
              <a:ext cx="5037190" cy="4918574"/>
            </a:xfrm>
            <a:prstGeom prst="rect">
              <a:avLst/>
            </a:prstGeom>
          </p:spPr>
        </p:pic>
        <p:sp>
          <p:nvSpPr>
            <p:cNvPr id="25" name="화살표: 왼쪽으로 구부러짐 24">
              <a:extLst>
                <a:ext uri="{FF2B5EF4-FFF2-40B4-BE49-F238E27FC236}">
                  <a16:creationId xmlns:a16="http://schemas.microsoft.com/office/drawing/2014/main" id="{482A7B7E-CF78-453B-80B7-E409EA10F483}"/>
                </a:ext>
              </a:extLst>
            </p:cNvPr>
            <p:cNvSpPr/>
            <p:nvPr/>
          </p:nvSpPr>
          <p:spPr>
            <a:xfrm>
              <a:off x="8614595" y="2400657"/>
              <a:ext cx="1049868" cy="3257013"/>
            </a:xfrm>
            <a:prstGeom prst="curvedLef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6BE3B2D-0EB1-4C64-9C5D-922B0FBCA85E}"/>
              </a:ext>
            </a:extLst>
          </p:cNvPr>
          <p:cNvSpPr txBox="1"/>
          <p:nvPr/>
        </p:nvSpPr>
        <p:spPr>
          <a:xfrm>
            <a:off x="8177847" y="2828835"/>
            <a:ext cx="3425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Portable</a:t>
            </a:r>
            <a:r>
              <a:rPr lang="ko-KR" altLang="en-US" dirty="0"/>
              <a:t>은 가장 눈에 띄는 증가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기술이 발전하면서</a:t>
            </a:r>
            <a:endParaRPr lang="en-US" altLang="ko-KR" dirty="0"/>
          </a:p>
          <a:p>
            <a:r>
              <a:rPr lang="ko-KR" altLang="en-US" dirty="0"/>
              <a:t>스스로 기술의 재창출을 이룸</a:t>
            </a:r>
            <a:endParaRPr lang="en-US" altLang="ko-KR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B1846A-719A-406D-B510-F7A76717A164}"/>
              </a:ext>
            </a:extLst>
          </p:cNvPr>
          <p:cNvSpPr/>
          <p:nvPr/>
        </p:nvSpPr>
        <p:spPr>
          <a:xfrm>
            <a:off x="3124200" y="1289851"/>
            <a:ext cx="609600" cy="48315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94C2960-B7D0-4014-A169-18EF002D99A3}"/>
              </a:ext>
            </a:extLst>
          </p:cNvPr>
          <p:cNvSpPr/>
          <p:nvPr/>
        </p:nvSpPr>
        <p:spPr>
          <a:xfrm>
            <a:off x="5554134" y="1366051"/>
            <a:ext cx="609600" cy="48315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C62791B-B660-4F96-A47D-4CA28F76BD4E}"/>
              </a:ext>
            </a:extLst>
          </p:cNvPr>
          <p:cNvSpPr/>
          <p:nvPr/>
        </p:nvSpPr>
        <p:spPr>
          <a:xfrm>
            <a:off x="2531057" y="3965318"/>
            <a:ext cx="609600" cy="48315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5F0D8C0-9F1C-4FEF-98E8-78D2B77765DB}"/>
              </a:ext>
            </a:extLst>
          </p:cNvPr>
          <p:cNvSpPr/>
          <p:nvPr/>
        </p:nvSpPr>
        <p:spPr>
          <a:xfrm>
            <a:off x="5324580" y="4029164"/>
            <a:ext cx="609600" cy="48315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3669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분석 결과 </a:t>
            </a:r>
            <a:r>
              <a:rPr lang="en-US" altLang="ko-KR" dirty="0"/>
              <a:t>– </a:t>
            </a:r>
            <a:r>
              <a:rPr lang="ko-KR" altLang="en-US" dirty="0"/>
              <a:t>세부 기술요소 동향 및 수준 분석</a:t>
            </a:r>
            <a:endParaRPr lang="en-US" altLang="ko-KR" dirty="0"/>
          </a:p>
          <a:p>
            <a:r>
              <a:rPr lang="en-US" altLang="ko-KR" dirty="0"/>
              <a:t>		- Stock-Citation Map </a:t>
            </a:r>
            <a:r>
              <a:rPr lang="ko-KR" altLang="en-US" dirty="0"/>
              <a:t>기반 분석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828876-D42E-4232-9DA3-8DC8495CE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17" y="1403530"/>
            <a:ext cx="5538302" cy="45824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16C52D-0514-49B6-9ED7-E99312E25119}"/>
              </a:ext>
            </a:extLst>
          </p:cNvPr>
          <p:cNvSpPr txBox="1"/>
          <p:nvPr/>
        </p:nvSpPr>
        <p:spPr>
          <a:xfrm>
            <a:off x="6358082" y="2263570"/>
            <a:ext cx="55383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</a:t>
            </a:r>
            <a:r>
              <a:rPr lang="en-US" altLang="ko-KR" dirty="0"/>
              <a:t> : </a:t>
            </a:r>
            <a:r>
              <a:rPr lang="ko-KR" altLang="en-US" dirty="0"/>
              <a:t>연구개발이 미미한 상태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B</a:t>
            </a:r>
            <a:r>
              <a:rPr lang="en-US" altLang="ko-KR" dirty="0"/>
              <a:t> : </a:t>
            </a:r>
            <a:r>
              <a:rPr lang="ko-KR" altLang="en-US" dirty="0"/>
              <a:t>평균 수준의 연구개발 상태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C</a:t>
            </a:r>
            <a:r>
              <a:rPr lang="en-US" altLang="ko-KR" dirty="0"/>
              <a:t> : </a:t>
            </a:r>
            <a:r>
              <a:rPr lang="ko-KR" altLang="en-US" dirty="0"/>
              <a:t>가장 활발한 연구개발 정도와</a:t>
            </a:r>
            <a:endParaRPr lang="en-US" altLang="ko-KR" dirty="0"/>
          </a:p>
          <a:p>
            <a:r>
              <a:rPr lang="ko-KR" altLang="en-US" dirty="0"/>
              <a:t>기술적 재창출 정도를 보이는 상태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D</a:t>
            </a:r>
            <a:r>
              <a:rPr lang="en-US" altLang="ko-KR" dirty="0"/>
              <a:t> : </a:t>
            </a:r>
            <a:r>
              <a:rPr lang="ko-KR" altLang="en-US" dirty="0"/>
              <a:t>연구개발의 활성도는 낮아졌지만</a:t>
            </a:r>
            <a:endParaRPr lang="en-US" altLang="ko-KR" dirty="0"/>
          </a:p>
          <a:p>
            <a:r>
              <a:rPr lang="ko-KR" altLang="en-US" dirty="0"/>
              <a:t>누적된 연구개발에 기인한</a:t>
            </a:r>
            <a:endParaRPr lang="en-US" altLang="ko-KR" dirty="0"/>
          </a:p>
          <a:p>
            <a:r>
              <a:rPr lang="ko-KR" altLang="en-US" dirty="0"/>
              <a:t>높은 </a:t>
            </a:r>
            <a:r>
              <a:rPr lang="en-US" altLang="ko-KR" dirty="0"/>
              <a:t>Citation </a:t>
            </a:r>
            <a:r>
              <a:rPr lang="ko-KR" altLang="en-US" dirty="0"/>
              <a:t>수치를 보이는 상태</a:t>
            </a:r>
          </a:p>
        </p:txBody>
      </p:sp>
    </p:spTree>
    <p:extLst>
      <p:ext uri="{BB962C8B-B14F-4D97-AF65-F5344CB8AC3E}">
        <p14:creationId xmlns:p14="http://schemas.microsoft.com/office/powerpoint/2010/main" val="1069915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40CC9B-F11A-42D0-9203-F7309F372D00}"/>
              </a:ext>
            </a:extLst>
          </p:cNvPr>
          <p:cNvSpPr txBox="1"/>
          <p:nvPr/>
        </p:nvSpPr>
        <p:spPr>
          <a:xfrm>
            <a:off x="1" y="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데이터 전처리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98FC04-58B3-445C-BD16-C8363E5930A4}"/>
              </a:ext>
            </a:extLst>
          </p:cNvPr>
          <p:cNvSpPr txBox="1"/>
          <p:nvPr/>
        </p:nvSpPr>
        <p:spPr>
          <a:xfrm>
            <a:off x="249766" y="2241352"/>
            <a:ext cx="1169246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국가코드</a:t>
            </a:r>
            <a:r>
              <a:rPr lang="en-US" altLang="ko-KR" sz="1400" dirty="0"/>
              <a:t>, DB</a:t>
            </a:r>
            <a:r>
              <a:rPr lang="ko-KR" altLang="en-US" sz="1400" dirty="0"/>
              <a:t>종류</a:t>
            </a:r>
            <a:r>
              <a:rPr lang="en-US" altLang="ko-KR" sz="1400" dirty="0"/>
              <a:t>, </a:t>
            </a:r>
            <a:r>
              <a:rPr lang="ko-KR" altLang="en-US" sz="1400" dirty="0"/>
              <a:t>특허</a:t>
            </a:r>
            <a:r>
              <a:rPr lang="en-US" altLang="ko-KR" sz="1400" dirty="0"/>
              <a:t>/</a:t>
            </a:r>
            <a:r>
              <a:rPr lang="ko-KR" altLang="en-US" sz="1400" dirty="0"/>
              <a:t>실용 구분</a:t>
            </a:r>
            <a:r>
              <a:rPr lang="en-US" altLang="ko-KR" sz="1400" dirty="0"/>
              <a:t>, </a:t>
            </a:r>
            <a:r>
              <a:rPr lang="ko-KR" altLang="en-US" sz="1400" dirty="0"/>
              <a:t>문헌종류 코드</a:t>
            </a:r>
            <a:r>
              <a:rPr lang="en-US" altLang="ko-KR" sz="1400" dirty="0"/>
              <a:t>, </a:t>
            </a:r>
            <a:r>
              <a:rPr lang="ko-KR" altLang="en-US" sz="1400" dirty="0"/>
              <a:t>발명의 명칭</a:t>
            </a:r>
            <a:r>
              <a:rPr lang="en-US" altLang="ko-KR" sz="1400" dirty="0"/>
              <a:t>, </a:t>
            </a:r>
            <a:r>
              <a:rPr lang="ko-KR" altLang="en-US" sz="1400" dirty="0"/>
              <a:t>발명의 명칭</a:t>
            </a:r>
            <a:r>
              <a:rPr lang="en-US" altLang="ko-KR" sz="1400" dirty="0"/>
              <a:t>(</a:t>
            </a:r>
            <a:r>
              <a:rPr lang="ko-KR" altLang="en-US" sz="1400" dirty="0"/>
              <a:t>제</a:t>
            </a:r>
            <a:r>
              <a:rPr lang="en-US" altLang="ko-KR" sz="1400" dirty="0"/>
              <a:t>2</a:t>
            </a:r>
            <a:r>
              <a:rPr lang="ko-KR" altLang="en-US" sz="1400" dirty="0"/>
              <a:t>언어</a:t>
            </a:r>
            <a:r>
              <a:rPr lang="en-US" altLang="ko-KR" sz="1400" dirty="0"/>
              <a:t>), </a:t>
            </a:r>
            <a:r>
              <a:rPr lang="ko-KR" altLang="en-US" sz="1400" dirty="0"/>
              <a:t>요약</a:t>
            </a:r>
            <a:r>
              <a:rPr lang="en-US" altLang="ko-KR" sz="1400" dirty="0"/>
              <a:t>, </a:t>
            </a:r>
            <a:r>
              <a:rPr lang="ko-KR" altLang="en-US" sz="1400" dirty="0"/>
              <a:t>요약</a:t>
            </a:r>
            <a:r>
              <a:rPr lang="en-US" altLang="ko-KR" sz="1400" dirty="0"/>
              <a:t>(</a:t>
            </a:r>
            <a:r>
              <a:rPr lang="ko-KR" altLang="en-US" sz="1400" dirty="0"/>
              <a:t>제</a:t>
            </a:r>
            <a:r>
              <a:rPr lang="en-US" altLang="ko-KR" sz="1400" dirty="0"/>
              <a:t>2</a:t>
            </a:r>
            <a:r>
              <a:rPr lang="ko-KR" altLang="en-US" sz="1400" dirty="0"/>
              <a:t>언어</a:t>
            </a:r>
            <a:r>
              <a:rPr lang="en-US" altLang="ko-KR" sz="1400" dirty="0"/>
              <a:t>), </a:t>
            </a:r>
            <a:r>
              <a:rPr lang="ko-KR" altLang="en-US" sz="1400" dirty="0"/>
              <a:t>대표청구항</a:t>
            </a:r>
            <a:r>
              <a:rPr lang="en-US" altLang="ko-KR" sz="1400" dirty="0"/>
              <a:t>, </a:t>
            </a:r>
            <a:r>
              <a:rPr lang="ko-KR" altLang="en-US" sz="1400" dirty="0"/>
              <a:t>대표청구항</a:t>
            </a:r>
            <a:r>
              <a:rPr lang="en-US" altLang="ko-KR" sz="1400" dirty="0"/>
              <a:t>(</a:t>
            </a:r>
            <a:r>
              <a:rPr lang="ko-KR" altLang="en-US" sz="1400" dirty="0"/>
              <a:t>제</a:t>
            </a:r>
            <a:r>
              <a:rPr lang="en-US" altLang="ko-KR" sz="1400" dirty="0"/>
              <a:t>2</a:t>
            </a:r>
            <a:r>
              <a:rPr lang="ko-KR" altLang="en-US" sz="1400" dirty="0"/>
              <a:t>언어</a:t>
            </a:r>
            <a:r>
              <a:rPr lang="en-US" altLang="ko-KR" sz="1400" dirty="0"/>
              <a:t>), </a:t>
            </a:r>
            <a:r>
              <a:rPr lang="ko-KR" altLang="en-US" sz="1400" dirty="0"/>
              <a:t>청구항 수</a:t>
            </a:r>
            <a:r>
              <a:rPr lang="en-US" altLang="ko-KR" sz="1400" dirty="0"/>
              <a:t>, </a:t>
            </a:r>
            <a:r>
              <a:rPr lang="ko-KR" altLang="en-US" sz="1400" dirty="0"/>
              <a:t>문헌 메모</a:t>
            </a:r>
            <a:r>
              <a:rPr lang="en-US" altLang="ko-KR" sz="1400" dirty="0"/>
              <a:t>, </a:t>
            </a:r>
            <a:r>
              <a:rPr lang="ko-KR" altLang="en-US" sz="1400" dirty="0"/>
              <a:t>출원번호</a:t>
            </a:r>
            <a:r>
              <a:rPr lang="en-US" altLang="ko-KR" sz="1400" dirty="0"/>
              <a:t>, </a:t>
            </a:r>
            <a:r>
              <a:rPr lang="ko-KR" altLang="en-US" sz="1400" dirty="0"/>
              <a:t>출원일</a:t>
            </a:r>
            <a:r>
              <a:rPr lang="en-US" altLang="ko-KR" sz="1400" dirty="0"/>
              <a:t>, </a:t>
            </a:r>
            <a:r>
              <a:rPr lang="ko-KR" altLang="en-US" sz="1400" dirty="0"/>
              <a:t>번역문제출일</a:t>
            </a:r>
            <a:r>
              <a:rPr lang="en-US" altLang="ko-KR" sz="1400" dirty="0"/>
              <a:t>(or §371 date), </a:t>
            </a:r>
            <a:r>
              <a:rPr lang="ko-KR" altLang="en-US" sz="1400" dirty="0"/>
              <a:t>공개번호</a:t>
            </a:r>
            <a:r>
              <a:rPr lang="en-US" altLang="ko-KR" sz="1400" dirty="0"/>
              <a:t>, </a:t>
            </a:r>
            <a:r>
              <a:rPr lang="ko-KR" altLang="en-US" sz="1400" dirty="0"/>
              <a:t>공개일</a:t>
            </a:r>
            <a:r>
              <a:rPr lang="en-US" altLang="ko-KR" sz="1400" dirty="0"/>
              <a:t>, </a:t>
            </a:r>
            <a:r>
              <a:rPr lang="ko-KR" altLang="en-US" sz="1400" dirty="0"/>
              <a:t>공고번호</a:t>
            </a:r>
            <a:r>
              <a:rPr lang="en-US" altLang="ko-KR" sz="1400" dirty="0"/>
              <a:t>, </a:t>
            </a:r>
            <a:r>
              <a:rPr lang="ko-KR" altLang="en-US" sz="1400" dirty="0"/>
              <a:t>공고일</a:t>
            </a:r>
            <a:r>
              <a:rPr lang="en-US" altLang="ko-KR" sz="1400" dirty="0"/>
              <a:t>, </a:t>
            </a:r>
            <a:r>
              <a:rPr lang="ko-KR" altLang="en-US" sz="1400" dirty="0"/>
              <a:t>등록번호</a:t>
            </a:r>
            <a:r>
              <a:rPr lang="en-US" altLang="ko-KR" sz="1400" dirty="0"/>
              <a:t>, </a:t>
            </a:r>
            <a:r>
              <a:rPr lang="ko-KR" altLang="en-US" sz="1400" dirty="0"/>
              <a:t>등록일</a:t>
            </a:r>
            <a:r>
              <a:rPr lang="en-US" altLang="ko-KR" sz="1400" dirty="0"/>
              <a:t>, </a:t>
            </a:r>
            <a:r>
              <a:rPr lang="ko-KR" altLang="en-US" sz="1400" dirty="0"/>
              <a:t>발행일</a:t>
            </a:r>
            <a:r>
              <a:rPr lang="en-US" altLang="ko-KR" sz="1400" dirty="0"/>
              <a:t>[JP,EP,PCT], </a:t>
            </a:r>
            <a:r>
              <a:rPr lang="ko-KR" altLang="en-US" sz="1400" dirty="0"/>
              <a:t>출원인</a:t>
            </a:r>
            <a:r>
              <a:rPr lang="en-US" altLang="ko-KR" sz="1400" dirty="0"/>
              <a:t>, </a:t>
            </a:r>
            <a:r>
              <a:rPr lang="ko-KR" altLang="en-US" sz="1400" dirty="0"/>
              <a:t>특허고객번호</a:t>
            </a:r>
            <a:r>
              <a:rPr lang="en-US" altLang="ko-KR" sz="1400" dirty="0"/>
              <a:t>(</a:t>
            </a:r>
            <a:r>
              <a:rPr lang="ko-KR" altLang="en-US" sz="1400" dirty="0"/>
              <a:t>출원인</a:t>
            </a:r>
            <a:r>
              <a:rPr lang="en-US" altLang="ko-KR" sz="1400" dirty="0"/>
              <a:t>)[KR], </a:t>
            </a:r>
            <a:r>
              <a:rPr lang="ko-KR" altLang="en-US" sz="1400" dirty="0"/>
              <a:t>출원인</a:t>
            </a:r>
            <a:r>
              <a:rPr lang="en-US" altLang="ko-KR" sz="1400" dirty="0"/>
              <a:t>(</a:t>
            </a:r>
            <a:r>
              <a:rPr lang="ko-KR" altLang="en-US" sz="1400" dirty="0"/>
              <a:t>제</a:t>
            </a:r>
            <a:r>
              <a:rPr lang="en-US" altLang="ko-KR" sz="1400" dirty="0"/>
              <a:t>2</a:t>
            </a:r>
            <a:r>
              <a:rPr lang="ko-KR" altLang="en-US" sz="1400" dirty="0"/>
              <a:t>언어</a:t>
            </a:r>
            <a:r>
              <a:rPr lang="en-US" altLang="ko-KR" sz="1400" dirty="0"/>
              <a:t>), </a:t>
            </a:r>
            <a:r>
              <a:rPr lang="ko-KR" altLang="en-US" sz="1400" dirty="0"/>
              <a:t>출원인 국적</a:t>
            </a:r>
            <a:r>
              <a:rPr lang="en-US" altLang="ko-KR" sz="1400" dirty="0"/>
              <a:t>, </a:t>
            </a:r>
            <a:r>
              <a:rPr lang="ko-KR" altLang="en-US" sz="1400" dirty="0"/>
              <a:t>출원인 주소</a:t>
            </a:r>
            <a:r>
              <a:rPr lang="en-US" altLang="ko-KR" sz="1400" dirty="0"/>
              <a:t>[KR], </a:t>
            </a:r>
            <a:r>
              <a:rPr lang="ko-KR" altLang="en-US" sz="1400" dirty="0"/>
              <a:t>출원인 수</a:t>
            </a:r>
            <a:r>
              <a:rPr lang="en-US" altLang="ko-KR" sz="1400" dirty="0"/>
              <a:t>, </a:t>
            </a:r>
            <a:r>
              <a:rPr lang="ko-KR" altLang="en-US" sz="1400" dirty="0"/>
              <a:t>출원인 대표명화 코드</a:t>
            </a:r>
            <a:r>
              <a:rPr lang="en-US" altLang="ko-KR" sz="1400" dirty="0"/>
              <a:t>, </a:t>
            </a:r>
            <a:r>
              <a:rPr lang="ko-KR" altLang="en-US" sz="1400" dirty="0"/>
              <a:t>출원인 대표명화 </a:t>
            </a:r>
            <a:r>
              <a:rPr lang="ko-KR" altLang="en-US" sz="1400" dirty="0" err="1"/>
              <a:t>영문명</a:t>
            </a:r>
            <a:r>
              <a:rPr lang="en-US" altLang="ko-KR" sz="1400" dirty="0"/>
              <a:t>, </a:t>
            </a:r>
            <a:r>
              <a:rPr lang="ko-KR" altLang="en-US" sz="1400" dirty="0"/>
              <a:t>출원인 대표명화 </a:t>
            </a:r>
            <a:r>
              <a:rPr lang="ko-KR" altLang="en-US" sz="1400" dirty="0" err="1"/>
              <a:t>국문명</a:t>
            </a:r>
            <a:r>
              <a:rPr lang="en-US" altLang="ko-KR" sz="1400" dirty="0"/>
              <a:t>[KR], </a:t>
            </a:r>
            <a:r>
              <a:rPr lang="ko-KR" altLang="en-US" sz="1400" dirty="0"/>
              <a:t>원문상 출원인</a:t>
            </a:r>
            <a:r>
              <a:rPr lang="en-US" altLang="ko-KR" sz="1400" dirty="0"/>
              <a:t>[KR], </a:t>
            </a:r>
            <a:r>
              <a:rPr lang="ko-KR" altLang="en-US" sz="1400" dirty="0"/>
              <a:t>출원인 식별기호</a:t>
            </a:r>
            <a:r>
              <a:rPr lang="en-US" altLang="ko-KR" sz="1400" dirty="0"/>
              <a:t>[JP], </a:t>
            </a:r>
            <a:r>
              <a:rPr lang="ko-KR" altLang="en-US" sz="1400" dirty="0"/>
              <a:t>발명자</a:t>
            </a:r>
            <a:r>
              <a:rPr lang="en-US" altLang="ko-KR" sz="1400" dirty="0"/>
              <a:t>, </a:t>
            </a:r>
            <a:r>
              <a:rPr lang="ko-KR" altLang="en-US" sz="1400" dirty="0"/>
              <a:t>발명자</a:t>
            </a:r>
            <a:r>
              <a:rPr lang="en-US" altLang="ko-KR" sz="1400" dirty="0"/>
              <a:t>(</a:t>
            </a:r>
            <a:r>
              <a:rPr lang="ko-KR" altLang="en-US" sz="1400" dirty="0"/>
              <a:t>제</a:t>
            </a:r>
            <a:r>
              <a:rPr lang="en-US" altLang="ko-KR" sz="1400" dirty="0"/>
              <a:t>2</a:t>
            </a:r>
            <a:r>
              <a:rPr lang="ko-KR" altLang="en-US" sz="1400" dirty="0"/>
              <a:t>언어</a:t>
            </a:r>
            <a:r>
              <a:rPr lang="en-US" altLang="ko-KR" sz="1400" dirty="0"/>
              <a:t>), </a:t>
            </a:r>
            <a:r>
              <a:rPr lang="ko-KR" altLang="en-US" sz="1400" dirty="0"/>
              <a:t>발명자 국적</a:t>
            </a:r>
            <a:r>
              <a:rPr lang="en-US" altLang="ko-KR" sz="1400" dirty="0"/>
              <a:t>, </a:t>
            </a:r>
            <a:r>
              <a:rPr lang="ko-KR" altLang="en-US" sz="1400" dirty="0"/>
              <a:t>발명자 수</a:t>
            </a:r>
            <a:r>
              <a:rPr lang="en-US" altLang="ko-KR" sz="1400" dirty="0"/>
              <a:t>, </a:t>
            </a:r>
            <a:r>
              <a:rPr lang="ko-KR" altLang="en-US" sz="1400" dirty="0"/>
              <a:t>대리인</a:t>
            </a:r>
            <a:r>
              <a:rPr lang="en-US" altLang="ko-KR" sz="1400" dirty="0"/>
              <a:t>, </a:t>
            </a:r>
            <a:r>
              <a:rPr lang="ko-KR" altLang="en-US" sz="1400" dirty="0"/>
              <a:t>대리인 번호</a:t>
            </a:r>
            <a:r>
              <a:rPr lang="en-US" altLang="ko-KR" sz="1400" dirty="0"/>
              <a:t>[KR], </a:t>
            </a:r>
            <a:r>
              <a:rPr lang="ko-KR" altLang="en-US" sz="1400" dirty="0"/>
              <a:t>우선권 번호</a:t>
            </a:r>
            <a:r>
              <a:rPr lang="en-US" altLang="ko-KR" sz="1400" dirty="0"/>
              <a:t>, </a:t>
            </a:r>
            <a:r>
              <a:rPr lang="ko-KR" altLang="en-US" sz="1400" dirty="0"/>
              <a:t>우선권 국가</a:t>
            </a:r>
            <a:r>
              <a:rPr lang="en-US" altLang="ko-KR" sz="1400" dirty="0"/>
              <a:t>, </a:t>
            </a:r>
            <a:r>
              <a:rPr lang="ko-KR" altLang="en-US" sz="1400" dirty="0"/>
              <a:t>우선권 주장일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최우선출원번호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최우선출원국가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최우선출원일</a:t>
            </a:r>
            <a:r>
              <a:rPr lang="en-US" altLang="ko-KR" sz="1400" dirty="0"/>
              <a:t>, </a:t>
            </a:r>
            <a:r>
              <a:rPr lang="ko-KR" altLang="en-US" sz="1400" dirty="0"/>
              <a:t>국제 출원번호</a:t>
            </a:r>
            <a:r>
              <a:rPr lang="en-US" altLang="ko-KR" sz="1400" dirty="0"/>
              <a:t>, </a:t>
            </a:r>
            <a:r>
              <a:rPr lang="ko-KR" altLang="en-US" sz="1400" dirty="0"/>
              <a:t>국제 출원일</a:t>
            </a:r>
            <a:r>
              <a:rPr lang="en-US" altLang="ko-KR" sz="1400" dirty="0"/>
              <a:t>, </a:t>
            </a:r>
            <a:r>
              <a:rPr lang="ko-KR" altLang="en-US" sz="1400" dirty="0"/>
              <a:t>국제 공개번호</a:t>
            </a:r>
            <a:r>
              <a:rPr lang="en-US" altLang="ko-KR" sz="1400" dirty="0"/>
              <a:t>, </a:t>
            </a:r>
            <a:r>
              <a:rPr lang="ko-KR" altLang="en-US" sz="1400" dirty="0"/>
              <a:t>국제 공개일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지정국</a:t>
            </a:r>
            <a:r>
              <a:rPr lang="ko-KR" altLang="en-US" sz="1400" dirty="0"/>
              <a:t> 코드</a:t>
            </a:r>
            <a:r>
              <a:rPr lang="en-US" altLang="ko-KR" sz="1400" dirty="0"/>
              <a:t>, EPC</a:t>
            </a:r>
            <a:r>
              <a:rPr lang="ko-KR" altLang="en-US" sz="1400" dirty="0" err="1"/>
              <a:t>지정국</a:t>
            </a:r>
            <a:r>
              <a:rPr lang="en-US" altLang="ko-KR" sz="1400" dirty="0"/>
              <a:t>[EP], Original CPC Main, Original CPC All, Original IPC Main, Original IPC All, Original US Class Main, Original US Class All, Original FI[JP], Original F-term[JP], Original Theme Code [JP], Current CPC Main, Current CPC All, Current IPC Main, Current IPC All, Current US Class Main, Current US Class All, Current FI[JP], Current F-term[JP], </a:t>
            </a:r>
            <a:r>
              <a:rPr lang="ko-KR" altLang="en-US" sz="1400" dirty="0"/>
              <a:t>인용 문헌 수</a:t>
            </a:r>
            <a:r>
              <a:rPr lang="en-US" altLang="ko-KR" sz="1400" dirty="0"/>
              <a:t>(B1), </a:t>
            </a:r>
            <a:r>
              <a:rPr lang="ko-KR" altLang="en-US" sz="1400" dirty="0"/>
              <a:t>인용 문헌번호</a:t>
            </a:r>
            <a:r>
              <a:rPr lang="en-US" altLang="ko-KR" sz="1400" dirty="0"/>
              <a:t>(B1), </a:t>
            </a:r>
            <a:r>
              <a:rPr lang="ko-KR" altLang="en-US" sz="1400" dirty="0"/>
              <a:t>심사관인용 문헌번호</a:t>
            </a:r>
            <a:r>
              <a:rPr lang="en-US" altLang="ko-KR" sz="1400" dirty="0"/>
              <a:t>(BE)[KR,US,JP,EP], </a:t>
            </a:r>
            <a:r>
              <a:rPr lang="ko-KR" altLang="en-US" sz="1400" dirty="0"/>
              <a:t>비 특허 참고문헌</a:t>
            </a:r>
            <a:r>
              <a:rPr lang="en-US" altLang="ko-KR" sz="1400" dirty="0"/>
              <a:t>(B1), </a:t>
            </a:r>
            <a:r>
              <a:rPr lang="ko-KR" altLang="en-US" sz="1400" dirty="0"/>
              <a:t>피인용 문헌 수</a:t>
            </a:r>
            <a:r>
              <a:rPr lang="en-US" altLang="ko-KR" sz="1400" dirty="0"/>
              <a:t>(F1), </a:t>
            </a:r>
            <a:r>
              <a:rPr lang="ko-KR" altLang="en-US" sz="1400" dirty="0"/>
              <a:t>피인용 문헌번호</a:t>
            </a:r>
            <a:r>
              <a:rPr lang="en-US" altLang="ko-KR" sz="1400" dirty="0"/>
              <a:t>(F1), </a:t>
            </a:r>
            <a:r>
              <a:rPr lang="ko-KR" altLang="en-US" sz="1400" dirty="0"/>
              <a:t>심사관인용 문헌번호</a:t>
            </a:r>
            <a:r>
              <a:rPr lang="en-US" altLang="ko-KR" sz="1400" dirty="0"/>
              <a:t>(FE)[KR,US,JP,EP], EPO</a:t>
            </a:r>
            <a:r>
              <a:rPr lang="ko-KR" altLang="en-US" sz="1400" dirty="0" err="1"/>
              <a:t>심플패밀리</a:t>
            </a:r>
            <a:r>
              <a:rPr lang="ko-KR" altLang="en-US" sz="1400" dirty="0"/>
              <a:t> 문헌번호</a:t>
            </a:r>
            <a:r>
              <a:rPr lang="en-US" altLang="ko-KR" sz="1400" dirty="0"/>
              <a:t>(</a:t>
            </a:r>
            <a:r>
              <a:rPr lang="ko-KR" altLang="en-US" sz="1400" dirty="0"/>
              <a:t>출원기준</a:t>
            </a:r>
            <a:r>
              <a:rPr lang="en-US" altLang="ko-KR" sz="1400" dirty="0"/>
              <a:t>), EPO</a:t>
            </a:r>
            <a:r>
              <a:rPr lang="ko-KR" altLang="en-US" sz="1400" dirty="0" err="1"/>
              <a:t>심플패밀리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개별국문헌</a:t>
            </a:r>
            <a:r>
              <a:rPr lang="ko-KR" altLang="en-US" sz="1400" dirty="0"/>
              <a:t> 수</a:t>
            </a:r>
            <a:r>
              <a:rPr lang="en-US" altLang="ko-KR" sz="1400" dirty="0"/>
              <a:t>(</a:t>
            </a:r>
            <a:r>
              <a:rPr lang="ko-KR" altLang="en-US" sz="1400" dirty="0"/>
              <a:t>출원기준</a:t>
            </a:r>
            <a:r>
              <a:rPr lang="en-US" altLang="ko-KR" sz="1400" dirty="0"/>
              <a:t>), </a:t>
            </a:r>
            <a:r>
              <a:rPr lang="ko-KR" altLang="en-US" sz="1400" dirty="0"/>
              <a:t>패밀리 </a:t>
            </a:r>
            <a:r>
              <a:rPr lang="en-US" altLang="ko-KR" sz="1400" dirty="0"/>
              <a:t>ID, </a:t>
            </a:r>
            <a:r>
              <a:rPr lang="ko-KR" altLang="en-US" sz="1400" dirty="0"/>
              <a:t>패밀리 </a:t>
            </a:r>
            <a:r>
              <a:rPr lang="en-US" altLang="ko-KR" sz="1400" dirty="0"/>
              <a:t>Basic Patent </a:t>
            </a:r>
            <a:r>
              <a:rPr lang="ko-KR" altLang="en-US" sz="1400" dirty="0"/>
              <a:t>문헌번호</a:t>
            </a:r>
            <a:r>
              <a:rPr lang="en-US" altLang="ko-KR" sz="1400" dirty="0"/>
              <a:t>, </a:t>
            </a:r>
            <a:r>
              <a:rPr lang="ko-KR" altLang="en-US" sz="1400" dirty="0"/>
              <a:t>패밀리 문헌번호</a:t>
            </a:r>
            <a:r>
              <a:rPr lang="en-US" altLang="ko-KR" sz="1400" dirty="0"/>
              <a:t>(</a:t>
            </a:r>
            <a:r>
              <a:rPr lang="ko-KR" altLang="en-US" sz="1400" dirty="0"/>
              <a:t>출원기준</a:t>
            </a:r>
            <a:r>
              <a:rPr lang="en-US" altLang="ko-KR" sz="1400" dirty="0"/>
              <a:t>), </a:t>
            </a:r>
            <a:r>
              <a:rPr lang="ko-KR" altLang="en-US" sz="1400" dirty="0"/>
              <a:t>패밀리 문헌 수</a:t>
            </a:r>
            <a:r>
              <a:rPr lang="en-US" altLang="ko-KR" sz="1400" dirty="0"/>
              <a:t>(</a:t>
            </a:r>
            <a:r>
              <a:rPr lang="ko-KR" altLang="en-US" sz="1400" dirty="0"/>
              <a:t>출원기준</a:t>
            </a:r>
            <a:r>
              <a:rPr lang="en-US" altLang="ko-KR" sz="1400" dirty="0"/>
              <a:t>), </a:t>
            </a:r>
            <a:r>
              <a:rPr lang="ko-KR" altLang="en-US" sz="1400" dirty="0"/>
              <a:t>패밀리 </a:t>
            </a:r>
            <a:r>
              <a:rPr lang="ko-KR" altLang="en-US" sz="1400" dirty="0" err="1"/>
              <a:t>개별국</a:t>
            </a:r>
            <a:r>
              <a:rPr lang="ko-KR" altLang="en-US" sz="1400" dirty="0"/>
              <a:t> 문헌 수</a:t>
            </a:r>
            <a:r>
              <a:rPr lang="en-US" altLang="ko-KR" sz="1400" dirty="0"/>
              <a:t>(</a:t>
            </a:r>
            <a:r>
              <a:rPr lang="ko-KR" altLang="en-US" sz="1400" dirty="0"/>
              <a:t>출원기준</a:t>
            </a:r>
            <a:r>
              <a:rPr lang="en-US" altLang="ko-KR" sz="1400" dirty="0"/>
              <a:t>), </a:t>
            </a:r>
            <a:r>
              <a:rPr lang="ko-KR" altLang="en-US" sz="1400" dirty="0"/>
              <a:t>패밀리 국가 수</a:t>
            </a:r>
            <a:r>
              <a:rPr lang="en-US" altLang="ko-KR" sz="1400" dirty="0"/>
              <a:t>(</a:t>
            </a:r>
            <a:r>
              <a:rPr lang="ko-KR" altLang="en-US" sz="1400" dirty="0"/>
              <a:t>출원기준</a:t>
            </a:r>
            <a:r>
              <a:rPr lang="en-US" altLang="ko-KR" sz="1400" dirty="0"/>
              <a:t>), </a:t>
            </a:r>
            <a:r>
              <a:rPr lang="ko-KR" altLang="en-US" sz="1400" dirty="0"/>
              <a:t>상태정보</a:t>
            </a:r>
            <a:r>
              <a:rPr lang="en-US" altLang="ko-KR" sz="1400" dirty="0"/>
              <a:t>[KR,JP,US,EP,CN,CA,AU], </a:t>
            </a:r>
            <a:r>
              <a:rPr lang="ko-KR" altLang="en-US" sz="1400" dirty="0"/>
              <a:t>심사청구 여부</a:t>
            </a:r>
            <a:r>
              <a:rPr lang="en-US" altLang="ko-KR" sz="1400" dirty="0"/>
              <a:t>[KR,JP,EP,CA], </a:t>
            </a:r>
            <a:r>
              <a:rPr lang="ko-KR" altLang="en-US" sz="1400" dirty="0"/>
              <a:t>존속기간</a:t>
            </a:r>
            <a:r>
              <a:rPr lang="en-US" altLang="ko-KR" sz="1400" dirty="0"/>
              <a:t>(</a:t>
            </a:r>
            <a:r>
              <a:rPr lang="ko-KR" altLang="en-US" sz="1400" dirty="0"/>
              <a:t>예상</a:t>
            </a:r>
            <a:r>
              <a:rPr lang="en-US" altLang="ko-KR" sz="1400" dirty="0"/>
              <a:t>)</a:t>
            </a:r>
            <a:r>
              <a:rPr lang="ko-KR" altLang="en-US" sz="1400" dirty="0"/>
              <a:t>만료일</a:t>
            </a:r>
            <a:r>
              <a:rPr lang="en-US" altLang="ko-KR" sz="1400" dirty="0"/>
              <a:t>[KR,JP,US,CN,CA,AU], </a:t>
            </a:r>
            <a:r>
              <a:rPr lang="ko-KR" altLang="en-US" sz="1400" dirty="0"/>
              <a:t>현재권리자</a:t>
            </a:r>
            <a:r>
              <a:rPr lang="en-US" altLang="ko-KR" sz="1400" dirty="0"/>
              <a:t>[KR,JP,US,CN,CA,AU], </a:t>
            </a:r>
            <a:r>
              <a:rPr lang="ko-KR" altLang="en-US" sz="1400" dirty="0"/>
              <a:t>현재권리자</a:t>
            </a:r>
            <a:r>
              <a:rPr lang="en-US" altLang="ko-KR" sz="1400" dirty="0"/>
              <a:t>(</a:t>
            </a:r>
            <a:r>
              <a:rPr lang="ko-KR" altLang="en-US" sz="1400" dirty="0"/>
              <a:t>제</a:t>
            </a:r>
            <a:r>
              <a:rPr lang="en-US" altLang="ko-KR" sz="1400" dirty="0"/>
              <a:t>2</a:t>
            </a:r>
            <a:r>
              <a:rPr lang="ko-KR" altLang="en-US" sz="1400" dirty="0"/>
              <a:t>언어</a:t>
            </a:r>
            <a:r>
              <a:rPr lang="en-US" altLang="ko-KR" sz="1400" dirty="0"/>
              <a:t>)[KR,JP,CN], </a:t>
            </a:r>
            <a:r>
              <a:rPr lang="ko-KR" altLang="en-US" sz="1400" dirty="0"/>
              <a:t>현재권리자 대표명화 코드</a:t>
            </a:r>
            <a:r>
              <a:rPr lang="en-US" altLang="ko-KR" sz="1400" dirty="0"/>
              <a:t>[KR,JP,US,CN,CA,AU], </a:t>
            </a:r>
            <a:r>
              <a:rPr lang="ko-KR" altLang="en-US" sz="1400" dirty="0"/>
              <a:t>현재권리자 대표명화 </a:t>
            </a:r>
            <a:r>
              <a:rPr lang="ko-KR" altLang="en-US" sz="1400" dirty="0" err="1"/>
              <a:t>영문명</a:t>
            </a:r>
            <a:r>
              <a:rPr lang="en-US" altLang="ko-KR" sz="1400" dirty="0"/>
              <a:t>[KR,JP,US,CN,CA,AU], </a:t>
            </a:r>
            <a:r>
              <a:rPr lang="ko-KR" altLang="en-US" sz="1400" dirty="0"/>
              <a:t>현재권리자 대표명화 </a:t>
            </a:r>
            <a:r>
              <a:rPr lang="ko-KR" altLang="en-US" sz="1400" dirty="0" err="1"/>
              <a:t>국문명</a:t>
            </a:r>
            <a:r>
              <a:rPr lang="en-US" altLang="ko-KR" sz="1400" dirty="0"/>
              <a:t>[KR], DOCDB </a:t>
            </a:r>
            <a:r>
              <a:rPr lang="ko-KR" altLang="en-US" sz="1400" dirty="0"/>
              <a:t>법적상태</a:t>
            </a:r>
            <a:r>
              <a:rPr lang="en-US" altLang="ko-KR" sz="1400" dirty="0"/>
              <a:t>, </a:t>
            </a:r>
            <a:r>
              <a:rPr lang="ko-KR" altLang="en-US" sz="1400" dirty="0"/>
              <a:t>원문</a:t>
            </a:r>
            <a:r>
              <a:rPr lang="en-US" altLang="ko-KR" sz="1400" dirty="0"/>
              <a:t>(PDF)</a:t>
            </a:r>
            <a:r>
              <a:rPr lang="ko-KR" altLang="en-US" sz="1400" dirty="0"/>
              <a:t>링크</a:t>
            </a:r>
            <a:r>
              <a:rPr lang="en-US" altLang="ko-KR" sz="1400" dirty="0"/>
              <a:t>, </a:t>
            </a:r>
            <a:r>
              <a:rPr lang="ko-KR" altLang="en-US" sz="1400" dirty="0"/>
              <a:t>번역문</a:t>
            </a:r>
            <a:r>
              <a:rPr lang="en-US" altLang="ko-KR" sz="1400" dirty="0"/>
              <a:t>(PDF)</a:t>
            </a:r>
            <a:r>
              <a:rPr lang="ko-KR" altLang="en-US" sz="1400" dirty="0"/>
              <a:t>링크</a:t>
            </a:r>
            <a:r>
              <a:rPr lang="en-US" altLang="ko-KR" sz="1400" dirty="0"/>
              <a:t>[JP], </a:t>
            </a:r>
            <a:r>
              <a:rPr lang="ko-KR" altLang="en-US" sz="1400" dirty="0"/>
              <a:t>상세보기 링크</a:t>
            </a:r>
            <a:r>
              <a:rPr lang="en-US" altLang="ko-KR" sz="1400" dirty="0"/>
              <a:t>(</a:t>
            </a:r>
            <a:r>
              <a:rPr lang="ko-KR" altLang="en-US" sz="1400" dirty="0"/>
              <a:t>비로그인</a:t>
            </a:r>
            <a:r>
              <a:rPr lang="en-US" altLang="ko-KR" sz="1400" dirty="0"/>
              <a:t>), </a:t>
            </a:r>
            <a:r>
              <a:rPr lang="ko-KR" altLang="en-US" sz="1400" dirty="0"/>
              <a:t>상세보기 링크</a:t>
            </a:r>
            <a:r>
              <a:rPr lang="en-US" altLang="ko-KR" sz="1400" dirty="0"/>
              <a:t>(</a:t>
            </a:r>
            <a:r>
              <a:rPr lang="ko-KR" altLang="en-US" sz="1400" dirty="0"/>
              <a:t>로그인</a:t>
            </a:r>
            <a:r>
              <a:rPr lang="en-US" altLang="ko-KR" sz="1400" dirty="0"/>
              <a:t>), </a:t>
            </a:r>
            <a:r>
              <a:rPr lang="ko-KR" altLang="en-US" sz="1400" dirty="0"/>
              <a:t>개별도면 수</a:t>
            </a:r>
            <a:r>
              <a:rPr lang="en-US" altLang="ko-KR" sz="1400" dirty="0"/>
              <a:t>, </a:t>
            </a:r>
            <a:r>
              <a:rPr lang="ko-KR" altLang="en-US" sz="1400" dirty="0"/>
              <a:t>관련도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사용자태그</a:t>
            </a:r>
            <a:r>
              <a:rPr lang="en-US" altLang="ko-KR" sz="1400" dirty="0"/>
              <a:t>, </a:t>
            </a:r>
            <a:r>
              <a:rPr lang="ko-KR" altLang="en-US" sz="1400" dirty="0"/>
              <a:t>내</a:t>
            </a:r>
            <a:r>
              <a:rPr lang="en-US" altLang="ko-KR" sz="1400" dirty="0"/>
              <a:t>/</a:t>
            </a:r>
            <a:r>
              <a:rPr lang="ko-KR" altLang="en-US" sz="1400" dirty="0"/>
              <a:t>외국인 출원여부</a:t>
            </a:r>
            <a:r>
              <a:rPr lang="en-US" altLang="ko-KR" sz="1400" dirty="0"/>
              <a:t>, </a:t>
            </a:r>
            <a:r>
              <a:rPr lang="ko-KR" altLang="en-US" sz="1400" dirty="0"/>
              <a:t>정정공보 존재 유무</a:t>
            </a:r>
            <a:r>
              <a:rPr lang="en-US" altLang="ko-KR" sz="1400" dirty="0"/>
              <a:t>[KR,JP], </a:t>
            </a:r>
            <a:r>
              <a:rPr lang="ko-KR" altLang="en-US" sz="1400" dirty="0"/>
              <a:t>대표도면</a:t>
            </a:r>
            <a:r>
              <a:rPr lang="en-US" altLang="ko-KR" sz="1400" dirty="0"/>
              <a:t>, </a:t>
            </a:r>
            <a:r>
              <a:rPr lang="ko-KR" altLang="en-US" sz="1400" dirty="0"/>
              <a:t>분할출원 구분</a:t>
            </a:r>
            <a:r>
              <a:rPr lang="en-US" altLang="ko-KR" sz="1400" dirty="0"/>
              <a:t>[KR,JP], RA </a:t>
            </a:r>
            <a:r>
              <a:rPr lang="ko-KR" altLang="en-US" sz="1400" dirty="0"/>
              <a:t>유형</a:t>
            </a:r>
            <a:r>
              <a:rPr lang="en-US" altLang="ko-KR" sz="1400" dirty="0"/>
              <a:t>[US], Entity Status[US], AIA </a:t>
            </a:r>
            <a:r>
              <a:rPr lang="ko-KR" altLang="en-US" sz="1400" dirty="0"/>
              <a:t>적용여부</a:t>
            </a:r>
            <a:r>
              <a:rPr lang="en-US" altLang="ko-KR" sz="1400" dirty="0"/>
              <a:t>[US], PTA </a:t>
            </a:r>
            <a:r>
              <a:rPr lang="ko-KR" altLang="en-US" sz="1400" dirty="0"/>
              <a:t>연장일</a:t>
            </a:r>
            <a:r>
              <a:rPr lang="en-US" altLang="ko-KR" sz="1400" dirty="0"/>
              <a:t>[US], </a:t>
            </a:r>
            <a:r>
              <a:rPr lang="ko-KR" altLang="en-US" sz="1400" dirty="0"/>
              <a:t>의견제출통지 횟수</a:t>
            </a:r>
            <a:r>
              <a:rPr lang="en-US" altLang="ko-KR" sz="1400" dirty="0"/>
              <a:t>[KR], </a:t>
            </a:r>
            <a:r>
              <a:rPr lang="ko-KR" altLang="en-US" sz="1400" dirty="0"/>
              <a:t>거절결정 여부</a:t>
            </a:r>
            <a:r>
              <a:rPr lang="en-US" altLang="ko-KR" sz="1400" dirty="0"/>
              <a:t>[KR,JP], </a:t>
            </a:r>
            <a:r>
              <a:rPr lang="ko-KR" altLang="en-US" sz="1400" dirty="0"/>
              <a:t>재심사청구 여부</a:t>
            </a:r>
            <a:r>
              <a:rPr lang="en-US" altLang="ko-KR" sz="1400" dirty="0"/>
              <a:t>[KR], </a:t>
            </a:r>
            <a:r>
              <a:rPr lang="ko-KR" altLang="en-US" sz="1400" dirty="0"/>
              <a:t>우선심사청구 여부</a:t>
            </a:r>
            <a:r>
              <a:rPr lang="en-US" altLang="ko-KR" sz="1400" dirty="0"/>
              <a:t>[KR], </a:t>
            </a:r>
            <a:r>
              <a:rPr lang="ko-KR" altLang="en-US" sz="1400" dirty="0" err="1"/>
              <a:t>신규성상실예외주장유무</a:t>
            </a:r>
            <a:r>
              <a:rPr lang="en-US" altLang="ko-KR" sz="1400" dirty="0"/>
              <a:t>[JP], </a:t>
            </a:r>
            <a:r>
              <a:rPr lang="ko-KR" altLang="en-US" sz="1400" dirty="0"/>
              <a:t>심사관</a:t>
            </a:r>
            <a:r>
              <a:rPr lang="en-US" altLang="ko-KR" sz="1400" dirty="0"/>
              <a:t>[KR,JP,US,CN], </a:t>
            </a:r>
            <a:r>
              <a:rPr lang="ko-KR" altLang="en-US" sz="1400" dirty="0" err="1"/>
              <a:t>실시권</a:t>
            </a:r>
            <a:r>
              <a:rPr lang="ko-KR" altLang="en-US" sz="1400" dirty="0"/>
              <a:t> 설정 유무</a:t>
            </a:r>
            <a:r>
              <a:rPr lang="en-US" altLang="ko-KR" sz="1400" dirty="0"/>
              <a:t>[KR], </a:t>
            </a:r>
            <a:r>
              <a:rPr lang="ko-KR" altLang="en-US" sz="1400" dirty="0" err="1"/>
              <a:t>실시권자</a:t>
            </a:r>
            <a:r>
              <a:rPr lang="ko-KR" altLang="en-US" sz="1400" dirty="0"/>
              <a:t> 수</a:t>
            </a:r>
            <a:r>
              <a:rPr lang="en-US" altLang="ko-KR" sz="1400" dirty="0"/>
              <a:t>[KR], </a:t>
            </a:r>
            <a:r>
              <a:rPr lang="ko-KR" altLang="en-US" sz="1400" dirty="0"/>
              <a:t>최근 양수인</a:t>
            </a:r>
            <a:r>
              <a:rPr lang="en-US" altLang="ko-KR" sz="1400" dirty="0"/>
              <a:t>[KR,US,CN], </a:t>
            </a:r>
            <a:r>
              <a:rPr lang="ko-KR" altLang="en-US" sz="1400" dirty="0"/>
              <a:t>최근 양도인</a:t>
            </a:r>
            <a:r>
              <a:rPr lang="en-US" altLang="ko-KR" sz="1400" dirty="0"/>
              <a:t>[KR,US,CN], </a:t>
            </a:r>
            <a:r>
              <a:rPr lang="ko-KR" altLang="en-US" sz="1400" dirty="0"/>
              <a:t>최근 양도일</a:t>
            </a:r>
            <a:r>
              <a:rPr lang="en-US" altLang="ko-KR" sz="1400" dirty="0"/>
              <a:t>[KR,US,CN], </a:t>
            </a:r>
            <a:r>
              <a:rPr lang="ko-KR" altLang="en-US" sz="1400" dirty="0"/>
              <a:t>최근 양도유형</a:t>
            </a:r>
            <a:r>
              <a:rPr lang="en-US" altLang="ko-KR" sz="1400" dirty="0"/>
              <a:t>[KR,US,CN], </a:t>
            </a:r>
            <a:r>
              <a:rPr lang="ko-KR" altLang="en-US" sz="1400" dirty="0"/>
              <a:t>최근 </a:t>
            </a:r>
            <a:r>
              <a:rPr lang="ko-KR" altLang="en-US" sz="1400" dirty="0" err="1"/>
              <a:t>연차료일</a:t>
            </a:r>
            <a:r>
              <a:rPr lang="en-US" altLang="ko-KR" sz="1400" dirty="0"/>
              <a:t>[KR,US,EP], </a:t>
            </a:r>
            <a:r>
              <a:rPr lang="ko-KR" altLang="en-US" sz="1400" dirty="0"/>
              <a:t>권리변동 유무</a:t>
            </a:r>
            <a:r>
              <a:rPr lang="en-US" altLang="ko-KR" sz="1400" dirty="0"/>
              <a:t>[KR,US,CN], </a:t>
            </a:r>
            <a:r>
              <a:rPr lang="ko-KR" altLang="en-US" sz="1400" dirty="0"/>
              <a:t>심판 전체 횟수</a:t>
            </a:r>
            <a:r>
              <a:rPr lang="en-US" altLang="ko-KR" sz="1400" dirty="0"/>
              <a:t>[KR,JP,US,EP], </a:t>
            </a:r>
            <a:r>
              <a:rPr lang="ko-KR" altLang="en-US" sz="1400" dirty="0"/>
              <a:t>심판 종류</a:t>
            </a:r>
            <a:r>
              <a:rPr lang="en-US" altLang="ko-KR" sz="1400" dirty="0"/>
              <a:t>[KR,JP,US,EP], </a:t>
            </a:r>
            <a:r>
              <a:rPr lang="ko-KR" altLang="en-US" sz="1400" dirty="0"/>
              <a:t>소송 전체 횟수</a:t>
            </a:r>
            <a:r>
              <a:rPr lang="en-US" altLang="ko-KR" sz="1400" dirty="0"/>
              <a:t>[US], </a:t>
            </a:r>
            <a:r>
              <a:rPr lang="ko-KR" altLang="en-US" sz="1400" dirty="0"/>
              <a:t>관할법원 종류</a:t>
            </a:r>
            <a:r>
              <a:rPr lang="en-US" altLang="ko-KR" sz="1400" dirty="0"/>
              <a:t>[US], </a:t>
            </a:r>
            <a:r>
              <a:rPr lang="ko-KR" altLang="en-US" sz="1400" dirty="0"/>
              <a:t>국가연구 과제번호</a:t>
            </a:r>
            <a:r>
              <a:rPr lang="en-US" altLang="ko-KR" sz="1400" dirty="0"/>
              <a:t>[KR], </a:t>
            </a:r>
            <a:r>
              <a:rPr lang="ko-KR" altLang="en-US" sz="1400" dirty="0"/>
              <a:t>국가연구 과제명</a:t>
            </a:r>
            <a:r>
              <a:rPr lang="en-US" altLang="ko-KR" sz="1400" dirty="0"/>
              <a:t>[KR], </a:t>
            </a:r>
            <a:r>
              <a:rPr lang="ko-KR" altLang="en-US" sz="1400" dirty="0"/>
              <a:t>국가연구 사업명</a:t>
            </a:r>
            <a:r>
              <a:rPr lang="en-US" altLang="ko-KR" sz="1400" dirty="0"/>
              <a:t>[KR], </a:t>
            </a:r>
            <a:r>
              <a:rPr lang="ko-KR" altLang="en-US" sz="1400" dirty="0"/>
              <a:t>국가연구 </a:t>
            </a:r>
            <a:r>
              <a:rPr lang="ko-KR" altLang="en-US" sz="1400" dirty="0" err="1"/>
              <a:t>부처명</a:t>
            </a:r>
            <a:r>
              <a:rPr lang="en-US" altLang="ko-KR" sz="1400" dirty="0"/>
              <a:t>[KR], </a:t>
            </a:r>
            <a:r>
              <a:rPr lang="ko-KR" altLang="en-US" sz="1400" dirty="0"/>
              <a:t>국가연구 주관기관</a:t>
            </a:r>
            <a:r>
              <a:rPr lang="en-US" altLang="ko-KR" sz="1400" dirty="0"/>
              <a:t>[KR], </a:t>
            </a:r>
            <a:r>
              <a:rPr lang="ko-KR" altLang="en-US" sz="1400" dirty="0"/>
              <a:t>식의약품 </a:t>
            </a:r>
            <a:r>
              <a:rPr lang="ko-KR" altLang="en-US" sz="1400" dirty="0" err="1"/>
              <a:t>특허등재여부</a:t>
            </a:r>
            <a:r>
              <a:rPr lang="en-US" altLang="ko-KR" sz="1400" dirty="0"/>
              <a:t>[US], </a:t>
            </a:r>
            <a:r>
              <a:rPr lang="ko-KR" altLang="en-US" sz="1400" dirty="0"/>
              <a:t>전체청구항</a:t>
            </a:r>
            <a:r>
              <a:rPr lang="en-US" altLang="ko-KR" sz="1400" dirty="0"/>
              <a:t>, WINTELIPS KEY</a:t>
            </a:r>
          </a:p>
          <a:p>
            <a:pPr algn="just"/>
            <a:endParaRPr lang="en-US" altLang="ko-KR" sz="1400" dirty="0"/>
          </a:p>
          <a:p>
            <a:pPr algn="just"/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00C68-BF19-4978-AC48-42ABEC2470D8}"/>
              </a:ext>
            </a:extLst>
          </p:cNvPr>
          <p:cNvSpPr txBox="1"/>
          <p:nvPr/>
        </p:nvSpPr>
        <p:spPr>
          <a:xfrm>
            <a:off x="-1" y="982176"/>
            <a:ext cx="1219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altLang="ko-KR" sz="2400" dirty="0"/>
          </a:p>
          <a:p>
            <a:pPr algn="ctr"/>
            <a:r>
              <a:rPr lang="en-US" altLang="ko-KR" sz="2400" dirty="0"/>
              <a:t>A ~ EC, 133</a:t>
            </a:r>
            <a:r>
              <a:rPr lang="ko-KR" altLang="en-US" sz="2400" dirty="0"/>
              <a:t>개의 변수</a:t>
            </a:r>
            <a:endParaRPr lang="en-US" altLang="ko-KR" sz="2400" dirty="0"/>
          </a:p>
          <a:p>
            <a:pPr algn="ctr"/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40245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분석 결과 </a:t>
            </a:r>
            <a:r>
              <a:rPr lang="en-US" altLang="ko-KR" dirty="0"/>
              <a:t>– </a:t>
            </a:r>
            <a:r>
              <a:rPr lang="ko-KR" altLang="en-US" dirty="0"/>
              <a:t>세부 기술요소 동향 및 수준 분석</a:t>
            </a:r>
            <a:endParaRPr lang="en-US" altLang="ko-KR" dirty="0"/>
          </a:p>
          <a:p>
            <a:r>
              <a:rPr lang="en-US" altLang="ko-KR" dirty="0"/>
              <a:t>		- Stock-Citation Map </a:t>
            </a:r>
            <a:r>
              <a:rPr lang="ko-KR" altLang="en-US" dirty="0"/>
              <a:t>기반 분석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2C9A55-5917-4959-A564-2D0A1FE40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159" y="1200329"/>
            <a:ext cx="7841682" cy="474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99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분석 결과 </a:t>
            </a:r>
            <a:r>
              <a:rPr lang="en-US" altLang="ko-KR" dirty="0"/>
              <a:t>– </a:t>
            </a:r>
            <a:r>
              <a:rPr lang="ko-KR" altLang="en-US" dirty="0"/>
              <a:t>세부 기술요소 동향 및 수준 분석</a:t>
            </a:r>
            <a:endParaRPr lang="en-US" altLang="ko-KR" dirty="0"/>
          </a:p>
          <a:p>
            <a:r>
              <a:rPr lang="en-US" altLang="ko-KR" dirty="0"/>
              <a:t>		- Stock-Citation Map </a:t>
            </a:r>
            <a:r>
              <a:rPr lang="ko-KR" altLang="en-US" dirty="0"/>
              <a:t>기반 분석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9812F7-A05E-482B-B5FD-72A6B7F06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12" y="2039600"/>
            <a:ext cx="9364176" cy="27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834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분석 결과 </a:t>
            </a:r>
            <a:r>
              <a:rPr lang="en-US" altLang="ko-KR" dirty="0"/>
              <a:t>– </a:t>
            </a:r>
            <a:r>
              <a:rPr lang="ko-KR" altLang="en-US" dirty="0"/>
              <a:t>세부 기술요소 동향 및 수준 분석</a:t>
            </a:r>
            <a:endParaRPr lang="en-US" altLang="ko-KR" dirty="0"/>
          </a:p>
          <a:p>
            <a:r>
              <a:rPr lang="en-US" altLang="ko-KR" dirty="0"/>
              <a:t>		- Stock-Citation Map </a:t>
            </a:r>
            <a:r>
              <a:rPr lang="ko-KR" altLang="en-US" dirty="0"/>
              <a:t>기반 분석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5F7815-0D3B-4DB3-BBE0-949A507C1C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3"/>
          <a:stretch/>
        </p:blipFill>
        <p:spPr>
          <a:xfrm>
            <a:off x="2001730" y="1200330"/>
            <a:ext cx="5232787" cy="29991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96A71C-EC9B-46D5-9B65-12C6E3BF3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30" y="4199468"/>
            <a:ext cx="8188540" cy="242993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F7B84A3-5E72-453B-9A93-7AD19F796454}"/>
              </a:ext>
            </a:extLst>
          </p:cNvPr>
          <p:cNvSpPr/>
          <p:nvPr/>
        </p:nvSpPr>
        <p:spPr>
          <a:xfrm>
            <a:off x="3302000" y="4487333"/>
            <a:ext cx="1710267" cy="20828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7341E-C332-4F45-B6A4-1967167254D0}"/>
              </a:ext>
            </a:extLst>
          </p:cNvPr>
          <p:cNvSpPr txBox="1"/>
          <p:nvPr/>
        </p:nvSpPr>
        <p:spPr>
          <a:xfrm>
            <a:off x="7234517" y="1200329"/>
            <a:ext cx="44156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1976~2000</a:t>
            </a:r>
            <a:r>
              <a:rPr lang="en-US" altLang="ko-KR" dirty="0"/>
              <a:t> : </a:t>
            </a:r>
            <a:r>
              <a:rPr lang="ko-KR" altLang="en-US" dirty="0"/>
              <a:t>본격적으로 연구가 이루어지지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2001~2005</a:t>
            </a:r>
            <a:r>
              <a:rPr lang="en-US" altLang="ko-KR" dirty="0"/>
              <a:t> : </a:t>
            </a:r>
            <a:r>
              <a:rPr lang="ko-KR" altLang="en-US" dirty="0"/>
              <a:t>정체된 연구개발 활성도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2006~2010</a:t>
            </a:r>
            <a:r>
              <a:rPr lang="en-US" altLang="ko-KR" dirty="0"/>
              <a:t> : </a:t>
            </a:r>
            <a:r>
              <a:rPr lang="ko-KR" altLang="en-US" dirty="0"/>
              <a:t>변화 없음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2011~2015</a:t>
            </a:r>
            <a:r>
              <a:rPr lang="en-US" altLang="ko-KR" dirty="0"/>
              <a:t> : </a:t>
            </a:r>
            <a:r>
              <a:rPr lang="ko-KR" altLang="en-US" dirty="0"/>
              <a:t>모두 </a:t>
            </a:r>
            <a:r>
              <a:rPr lang="en-US" altLang="ko-KR" dirty="0"/>
              <a:t>B</a:t>
            </a:r>
            <a:r>
              <a:rPr lang="ko-KR" altLang="en-US" dirty="0"/>
              <a:t>와 </a:t>
            </a:r>
            <a:r>
              <a:rPr lang="en-US" altLang="ko-KR" dirty="0"/>
              <a:t>C</a:t>
            </a:r>
            <a:r>
              <a:rPr lang="ko-KR" altLang="en-US" dirty="0"/>
              <a:t>로 이동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92278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분석 결과 </a:t>
            </a:r>
            <a:r>
              <a:rPr lang="en-US" altLang="ko-KR" dirty="0"/>
              <a:t>– </a:t>
            </a:r>
            <a:r>
              <a:rPr lang="ko-KR" altLang="en-US" dirty="0"/>
              <a:t>세부 기술요소 동향 및 수준 분석</a:t>
            </a:r>
            <a:endParaRPr lang="en-US" altLang="ko-KR" dirty="0"/>
          </a:p>
          <a:p>
            <a:r>
              <a:rPr lang="en-US" altLang="ko-KR" dirty="0"/>
              <a:t>		- Stock-Citation Map </a:t>
            </a:r>
            <a:r>
              <a:rPr lang="ko-KR" altLang="en-US" dirty="0"/>
              <a:t>기반 분석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5F7815-0D3B-4DB3-BBE0-949A507C1C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3"/>
          <a:stretch/>
        </p:blipFill>
        <p:spPr>
          <a:xfrm>
            <a:off x="2001730" y="1200330"/>
            <a:ext cx="5232787" cy="29991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96A71C-EC9B-46D5-9B65-12C6E3BF3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30" y="4199468"/>
            <a:ext cx="8188540" cy="24299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39478D-3967-4EDF-B63F-EAAA841CE338}"/>
              </a:ext>
            </a:extLst>
          </p:cNvPr>
          <p:cNvSpPr/>
          <p:nvPr/>
        </p:nvSpPr>
        <p:spPr>
          <a:xfrm>
            <a:off x="5012267" y="4487333"/>
            <a:ext cx="1710267" cy="20828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6F425-A949-44F3-AD99-412691D601E4}"/>
              </a:ext>
            </a:extLst>
          </p:cNvPr>
          <p:cNvSpPr txBox="1"/>
          <p:nvPr/>
        </p:nvSpPr>
        <p:spPr>
          <a:xfrm>
            <a:off x="7234517" y="1200329"/>
            <a:ext cx="44156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전후 시기와 연계된 해석이 필요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세부기술들의 동향을 예측하기 쉽지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거쳐 가는 수준에 불과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비교적 큰 의미를 갖지 못함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062654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분석 결과 </a:t>
            </a:r>
            <a:r>
              <a:rPr lang="en-US" altLang="ko-KR" dirty="0"/>
              <a:t>– </a:t>
            </a:r>
            <a:r>
              <a:rPr lang="ko-KR" altLang="en-US" dirty="0"/>
              <a:t>세부 기술요소 동향 및 수준 분석</a:t>
            </a:r>
            <a:endParaRPr lang="en-US" altLang="ko-KR" dirty="0"/>
          </a:p>
          <a:p>
            <a:r>
              <a:rPr lang="en-US" altLang="ko-KR" dirty="0"/>
              <a:t>		- Stock-Citation Map </a:t>
            </a:r>
            <a:r>
              <a:rPr lang="ko-KR" altLang="en-US" dirty="0"/>
              <a:t>기반 분석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5F7815-0D3B-4DB3-BBE0-949A507C1C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3"/>
          <a:stretch/>
        </p:blipFill>
        <p:spPr>
          <a:xfrm>
            <a:off x="2001730" y="1200330"/>
            <a:ext cx="5232787" cy="29991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96A71C-EC9B-46D5-9B65-12C6E3BF3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30" y="4199468"/>
            <a:ext cx="8188540" cy="24299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2F85E4-9B6B-4110-9EC7-5E9B3E4C9CBE}"/>
              </a:ext>
            </a:extLst>
          </p:cNvPr>
          <p:cNvSpPr/>
          <p:nvPr/>
        </p:nvSpPr>
        <p:spPr>
          <a:xfrm>
            <a:off x="6697133" y="4487333"/>
            <a:ext cx="1710267" cy="20828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489CC-DCED-46FF-8326-23046665CFE3}"/>
              </a:ext>
            </a:extLst>
          </p:cNvPr>
          <p:cNvSpPr txBox="1"/>
          <p:nvPr/>
        </p:nvSpPr>
        <p:spPr>
          <a:xfrm>
            <a:off x="7234517" y="1200329"/>
            <a:ext cx="44156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1976~2005</a:t>
            </a:r>
            <a:r>
              <a:rPr lang="en-US" altLang="ko-KR" dirty="0"/>
              <a:t> : </a:t>
            </a:r>
            <a:r>
              <a:rPr lang="ko-KR" altLang="en-US" dirty="0"/>
              <a:t>하드웨어 관련 기술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2006~2010</a:t>
            </a:r>
            <a:r>
              <a:rPr lang="en-US" altLang="ko-KR" dirty="0"/>
              <a:t> : </a:t>
            </a:r>
            <a:r>
              <a:rPr lang="ko-KR" altLang="en-US" dirty="0"/>
              <a:t>소프트웨어 측면으로 이동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2011~2015</a:t>
            </a:r>
            <a:r>
              <a:rPr lang="en-US" altLang="ko-KR" dirty="0"/>
              <a:t> : Portable</a:t>
            </a:r>
            <a:r>
              <a:rPr lang="ko-KR" altLang="en-US" dirty="0"/>
              <a:t>의 부상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3714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분석 결과 </a:t>
            </a:r>
            <a:r>
              <a:rPr lang="en-US" altLang="ko-KR" dirty="0"/>
              <a:t>– </a:t>
            </a:r>
            <a:r>
              <a:rPr lang="ko-KR" altLang="en-US" dirty="0"/>
              <a:t>세부 기술요소 동향 및 수준 분석</a:t>
            </a:r>
            <a:endParaRPr lang="en-US" altLang="ko-KR" dirty="0"/>
          </a:p>
          <a:p>
            <a:r>
              <a:rPr lang="en-US" altLang="ko-KR" dirty="0"/>
              <a:t>		- Stock-Citation Map </a:t>
            </a:r>
            <a:r>
              <a:rPr lang="ko-KR" altLang="en-US" dirty="0"/>
              <a:t>기반 분석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5F7815-0D3B-4DB3-BBE0-949A507C1C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3"/>
          <a:stretch/>
        </p:blipFill>
        <p:spPr>
          <a:xfrm>
            <a:off x="2001730" y="1200330"/>
            <a:ext cx="5232787" cy="29991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96A71C-EC9B-46D5-9B65-12C6E3BF3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30" y="4199468"/>
            <a:ext cx="8188540" cy="24299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AA95EE-5F4F-4FAE-AB5D-D0C311582B04}"/>
              </a:ext>
            </a:extLst>
          </p:cNvPr>
          <p:cNvSpPr/>
          <p:nvPr/>
        </p:nvSpPr>
        <p:spPr>
          <a:xfrm>
            <a:off x="8415867" y="4487333"/>
            <a:ext cx="1710267" cy="20828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E4FDBF-C96E-443F-BD56-846BD2CF12B4}"/>
              </a:ext>
            </a:extLst>
          </p:cNvPr>
          <p:cNvSpPr txBox="1"/>
          <p:nvPr/>
        </p:nvSpPr>
        <p:spPr>
          <a:xfrm>
            <a:off x="7234517" y="1200329"/>
            <a:ext cx="4847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1976~2010</a:t>
            </a:r>
            <a:r>
              <a:rPr lang="en-US" altLang="ko-KR" dirty="0"/>
              <a:t> : </a:t>
            </a:r>
            <a:r>
              <a:rPr lang="ko-KR" altLang="en-US" dirty="0"/>
              <a:t>충분한 기술적 수준이</a:t>
            </a:r>
            <a:endParaRPr lang="en-US" altLang="ko-KR" dirty="0"/>
          </a:p>
          <a:p>
            <a:r>
              <a:rPr lang="en-US" altLang="ko-KR" dirty="0"/>
              <a:t>		</a:t>
            </a:r>
            <a:r>
              <a:rPr lang="ko-KR" altLang="en-US" dirty="0"/>
              <a:t>확보되지 못함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2011~2015</a:t>
            </a:r>
            <a:r>
              <a:rPr lang="en-US" altLang="ko-KR" dirty="0"/>
              <a:t> : </a:t>
            </a:r>
            <a:r>
              <a:rPr lang="ko-KR" altLang="en-US" dirty="0"/>
              <a:t>기초기술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		</a:t>
            </a:r>
            <a:r>
              <a:rPr lang="ko-KR" altLang="en-US" dirty="0"/>
              <a:t>높은 기술적 재창출 가능성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81846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분석 결과 </a:t>
            </a:r>
            <a:r>
              <a:rPr lang="en-US" altLang="ko-KR" dirty="0"/>
              <a:t>– </a:t>
            </a:r>
            <a:r>
              <a:rPr lang="ko-KR" altLang="en-US" dirty="0"/>
              <a:t>세부 기술요소 동향 및 수준 분석</a:t>
            </a:r>
            <a:endParaRPr lang="en-US" altLang="ko-KR" dirty="0"/>
          </a:p>
          <a:p>
            <a:r>
              <a:rPr lang="en-US" altLang="ko-KR" dirty="0"/>
              <a:t>		- CII</a:t>
            </a:r>
            <a:r>
              <a:rPr lang="ko-KR" altLang="en-US" dirty="0"/>
              <a:t> 기반 기술수준 및 영향도 분석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49B9FF-341F-45DF-ACE3-74F993286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321" y="1200329"/>
            <a:ext cx="6683358" cy="476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551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분석 결과 </a:t>
            </a:r>
            <a:r>
              <a:rPr lang="en-US" altLang="ko-KR" dirty="0"/>
              <a:t>– </a:t>
            </a:r>
            <a:r>
              <a:rPr lang="ko-KR" altLang="en-US" dirty="0"/>
              <a:t>세부 기술요소 동향 및 수준 분석</a:t>
            </a:r>
            <a:endParaRPr lang="en-US" altLang="ko-KR" dirty="0"/>
          </a:p>
          <a:p>
            <a:r>
              <a:rPr lang="en-US" altLang="ko-KR" dirty="0"/>
              <a:t>		- CII</a:t>
            </a:r>
            <a:r>
              <a:rPr lang="ko-KR" altLang="en-US" dirty="0"/>
              <a:t> 기반 기술수준 및 영향도 분석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49B9FF-341F-45DF-ACE3-74F993286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85"/>
          <a:stretch/>
        </p:blipFill>
        <p:spPr>
          <a:xfrm>
            <a:off x="2754321" y="1200329"/>
            <a:ext cx="4552412" cy="476914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C0EA9AD-9F01-415C-901B-D442CCF706B2}"/>
              </a:ext>
            </a:extLst>
          </p:cNvPr>
          <p:cNvSpPr/>
          <p:nvPr/>
        </p:nvSpPr>
        <p:spPr>
          <a:xfrm>
            <a:off x="4461932" y="1659465"/>
            <a:ext cx="1447801" cy="399820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E9BB1-1236-48AA-99B5-0F4B10B3C517}"/>
              </a:ext>
            </a:extLst>
          </p:cNvPr>
          <p:cNvSpPr txBox="1"/>
          <p:nvPr/>
        </p:nvSpPr>
        <p:spPr>
          <a:xfrm>
            <a:off x="7505037" y="2551837"/>
            <a:ext cx="4552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LCD</a:t>
            </a:r>
            <a:r>
              <a:rPr lang="ko-KR" altLang="en-US" dirty="0"/>
              <a:t>와 </a:t>
            </a:r>
            <a:r>
              <a:rPr lang="en-US" altLang="ko-KR" dirty="0"/>
              <a:t>Display1</a:t>
            </a:r>
            <a:r>
              <a:rPr lang="ko-KR" altLang="en-US" dirty="0"/>
              <a:t>의 기술 분야의 기술수준은</a:t>
            </a:r>
            <a:endParaRPr lang="en-US" altLang="ko-KR" dirty="0"/>
          </a:p>
          <a:p>
            <a:r>
              <a:rPr lang="ko-KR" altLang="en-US" dirty="0"/>
              <a:t>평균의 약 </a:t>
            </a:r>
            <a:r>
              <a:rPr lang="en-US" altLang="ko-KR" dirty="0"/>
              <a:t>2</a:t>
            </a:r>
            <a:r>
              <a:rPr lang="ko-KR" altLang="en-US" dirty="0"/>
              <a:t>배이다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=&gt; </a:t>
            </a:r>
            <a:r>
              <a:rPr lang="ko-KR" altLang="en-US" dirty="0"/>
              <a:t>초기부터 많은 연구가 이어져 왔음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229751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분석 결과 </a:t>
            </a:r>
            <a:r>
              <a:rPr lang="en-US" altLang="ko-KR" dirty="0"/>
              <a:t>– </a:t>
            </a:r>
            <a:r>
              <a:rPr lang="ko-KR" altLang="en-US" dirty="0"/>
              <a:t>세부 기술요소 동향 및 수준 분석</a:t>
            </a:r>
            <a:endParaRPr lang="en-US" altLang="ko-KR" dirty="0"/>
          </a:p>
          <a:p>
            <a:r>
              <a:rPr lang="en-US" altLang="ko-KR" dirty="0"/>
              <a:t>		- CII</a:t>
            </a:r>
            <a:r>
              <a:rPr lang="ko-KR" altLang="en-US" dirty="0"/>
              <a:t> 기반 기술수준 및 영향도 분석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49B9FF-341F-45DF-ACE3-74F993286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4" r="721"/>
          <a:stretch/>
        </p:blipFill>
        <p:spPr>
          <a:xfrm>
            <a:off x="2754321" y="1200329"/>
            <a:ext cx="4552412" cy="476914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C0EA9AD-9F01-415C-901B-D442CCF706B2}"/>
              </a:ext>
            </a:extLst>
          </p:cNvPr>
          <p:cNvSpPr/>
          <p:nvPr/>
        </p:nvSpPr>
        <p:spPr>
          <a:xfrm>
            <a:off x="4487332" y="2700867"/>
            <a:ext cx="1447801" cy="305040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E9BB1-1236-48AA-99B5-0F4B10B3C517}"/>
              </a:ext>
            </a:extLst>
          </p:cNvPr>
          <p:cNvSpPr txBox="1"/>
          <p:nvPr/>
        </p:nvSpPr>
        <p:spPr>
          <a:xfrm>
            <a:off x="7505037" y="2551837"/>
            <a:ext cx="4552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V/P</a:t>
            </a:r>
            <a:r>
              <a:rPr lang="ko-KR" altLang="en-US" dirty="0"/>
              <a:t>와 </a:t>
            </a:r>
            <a:r>
              <a:rPr lang="en-US" altLang="ko-KR" dirty="0"/>
              <a:t>Display2</a:t>
            </a:r>
            <a:r>
              <a:rPr lang="ko-KR" altLang="en-US" dirty="0"/>
              <a:t>의 기술 분야의 기술수준은</a:t>
            </a:r>
            <a:endParaRPr lang="en-US" altLang="ko-KR" dirty="0"/>
          </a:p>
          <a:p>
            <a:r>
              <a:rPr lang="ko-KR" altLang="en-US" dirty="0"/>
              <a:t>평균의 약</a:t>
            </a:r>
            <a:r>
              <a:rPr lang="en-US" altLang="ko-KR" dirty="0"/>
              <a:t>1.4</a:t>
            </a:r>
            <a:r>
              <a:rPr lang="ko-KR" altLang="en-US" dirty="0"/>
              <a:t>배이다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=&gt; </a:t>
            </a:r>
            <a:r>
              <a:rPr lang="ko-KR" altLang="en-US" dirty="0"/>
              <a:t>응용 측면이 강함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32622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분석 결과 </a:t>
            </a:r>
            <a:r>
              <a:rPr lang="en-US" altLang="ko-KR" dirty="0"/>
              <a:t>– </a:t>
            </a:r>
            <a:r>
              <a:rPr lang="ko-KR" altLang="en-US" dirty="0"/>
              <a:t>세부 기술요소 동향 및 수준 분석</a:t>
            </a:r>
            <a:endParaRPr lang="en-US" altLang="ko-KR" dirty="0"/>
          </a:p>
          <a:p>
            <a:r>
              <a:rPr lang="en-US" altLang="ko-KR" dirty="0"/>
              <a:t>		- CII</a:t>
            </a:r>
            <a:r>
              <a:rPr lang="ko-KR" altLang="en-US" dirty="0"/>
              <a:t> 기반 기술수준 및 영향도 분석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49B9FF-341F-45DF-ACE3-74F993286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85"/>
          <a:stretch/>
        </p:blipFill>
        <p:spPr>
          <a:xfrm>
            <a:off x="2754321" y="1200329"/>
            <a:ext cx="4552412" cy="476914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C0EA9AD-9F01-415C-901B-D442CCF706B2}"/>
              </a:ext>
            </a:extLst>
          </p:cNvPr>
          <p:cNvSpPr/>
          <p:nvPr/>
        </p:nvSpPr>
        <p:spPr>
          <a:xfrm>
            <a:off x="3056467" y="3276600"/>
            <a:ext cx="795866" cy="257626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E9BB1-1236-48AA-99B5-0F4B10B3C517}"/>
              </a:ext>
            </a:extLst>
          </p:cNvPr>
          <p:cNvSpPr txBox="1"/>
          <p:nvPr/>
        </p:nvSpPr>
        <p:spPr>
          <a:xfrm>
            <a:off x="7505037" y="2551837"/>
            <a:ext cx="455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V/M</a:t>
            </a:r>
            <a:r>
              <a:rPr lang="ko-KR" altLang="en-US" dirty="0"/>
              <a:t>은 평균이다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0337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AD4337-C2F2-4D9B-B182-2ED9661A500B}"/>
              </a:ext>
            </a:extLst>
          </p:cNvPr>
          <p:cNvSpPr txBox="1"/>
          <p:nvPr/>
        </p:nvSpPr>
        <p:spPr>
          <a:xfrm>
            <a:off x="0" y="2551837"/>
            <a:ext cx="121920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b="1" dirty="0"/>
              <a:t>특허의 토픽 모델링을 활용한</a:t>
            </a:r>
            <a:endParaRPr lang="en-US" altLang="ko-KR" sz="3600" b="1" dirty="0"/>
          </a:p>
          <a:p>
            <a:pPr algn="ctr"/>
            <a:endParaRPr lang="en-US" altLang="ko-KR" sz="3600" b="1" dirty="0"/>
          </a:p>
          <a:p>
            <a:pPr algn="ctr"/>
            <a:r>
              <a:rPr lang="ko-KR" altLang="en-US" sz="3600" b="1" dirty="0"/>
              <a:t>증강현실 기술 모니터링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1495505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분석 결과 </a:t>
            </a:r>
            <a:r>
              <a:rPr lang="en-US" altLang="ko-KR" dirty="0"/>
              <a:t>– </a:t>
            </a:r>
            <a:r>
              <a:rPr lang="ko-KR" altLang="en-US" dirty="0"/>
              <a:t>세부 기술요소 동향 및 수준 분석</a:t>
            </a:r>
            <a:endParaRPr lang="en-US" altLang="ko-KR" dirty="0"/>
          </a:p>
          <a:p>
            <a:r>
              <a:rPr lang="en-US" altLang="ko-KR" dirty="0"/>
              <a:t>		- CII</a:t>
            </a:r>
            <a:r>
              <a:rPr lang="ko-KR" altLang="en-US" dirty="0"/>
              <a:t> 기반 기술수준 및 영향도 분석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49B9FF-341F-45DF-ACE3-74F993286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39"/>
          <a:stretch/>
        </p:blipFill>
        <p:spPr>
          <a:xfrm>
            <a:off x="739254" y="1200329"/>
            <a:ext cx="6686012" cy="476914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C0EA9AD-9F01-415C-901B-D442CCF706B2}"/>
              </a:ext>
            </a:extLst>
          </p:cNvPr>
          <p:cNvSpPr/>
          <p:nvPr/>
        </p:nvSpPr>
        <p:spPr>
          <a:xfrm>
            <a:off x="1803399" y="3767665"/>
            <a:ext cx="702733" cy="182926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E9BB1-1236-48AA-99B5-0F4B10B3C517}"/>
              </a:ext>
            </a:extLst>
          </p:cNvPr>
          <p:cNvSpPr txBox="1"/>
          <p:nvPr/>
        </p:nvSpPr>
        <p:spPr>
          <a:xfrm>
            <a:off x="7425266" y="2551837"/>
            <a:ext cx="47667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HMD</a:t>
            </a:r>
            <a:r>
              <a:rPr lang="ko-KR" altLang="en-US" dirty="0"/>
              <a:t>는 평균을 밑도는 수준이다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Tracking, M/R, Portable</a:t>
            </a:r>
            <a:r>
              <a:rPr lang="ko-KR" altLang="en-US" dirty="0"/>
              <a:t>의 낮은 수치는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해당 기술분야가 비교적 늦게 등장하였고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비교적 낮은 기술수준임을 시사한다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Portable</a:t>
            </a:r>
            <a:r>
              <a:rPr lang="ko-KR" altLang="en-US" dirty="0"/>
              <a:t>은 </a:t>
            </a:r>
            <a:r>
              <a:rPr lang="en-US" altLang="ko-KR" dirty="0"/>
              <a:t>RS, RC</a:t>
            </a:r>
            <a:r>
              <a:rPr lang="ko-KR" altLang="en-US" dirty="0"/>
              <a:t>가 높은 반면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양적인 지표에서는 높은 수치를 보이지만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질적인 수준이 그에 미치지 못함을 보여준다</a:t>
            </a:r>
            <a:r>
              <a:rPr lang="en-US" altLang="ko-KR" dirty="0"/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278FB-8861-42E4-9793-70F810F64A44}"/>
              </a:ext>
            </a:extLst>
          </p:cNvPr>
          <p:cNvSpPr/>
          <p:nvPr/>
        </p:nvSpPr>
        <p:spPr>
          <a:xfrm>
            <a:off x="3911600" y="4123267"/>
            <a:ext cx="626532" cy="147366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722B08-36D9-494D-95AA-5AD92759B250}"/>
              </a:ext>
            </a:extLst>
          </p:cNvPr>
          <p:cNvSpPr/>
          <p:nvPr/>
        </p:nvSpPr>
        <p:spPr>
          <a:xfrm>
            <a:off x="5901264" y="3767664"/>
            <a:ext cx="804333" cy="199013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822220-472C-4399-90F8-2C943CD6F19F}"/>
              </a:ext>
            </a:extLst>
          </p:cNvPr>
          <p:cNvSpPr/>
          <p:nvPr/>
        </p:nvSpPr>
        <p:spPr>
          <a:xfrm>
            <a:off x="6705597" y="3767664"/>
            <a:ext cx="719670" cy="19901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940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결론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E1B7A-6E34-4DA4-B7AD-7EA8D494A1AC}"/>
              </a:ext>
            </a:extLst>
          </p:cNvPr>
          <p:cNvSpPr txBox="1"/>
          <p:nvPr/>
        </p:nvSpPr>
        <p:spPr>
          <a:xfrm>
            <a:off x="-1" y="923330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증강현실은 기초적이고 </a:t>
            </a:r>
            <a:r>
              <a:rPr lang="ko-KR" altLang="en-US" sz="2000" dirty="0" err="1"/>
              <a:t>하드웨어적인</a:t>
            </a:r>
            <a:r>
              <a:rPr lang="ko-KR" altLang="en-US" sz="2000" dirty="0"/>
              <a:t> 기술을 시작으로 발전해왔으며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현재 </a:t>
            </a:r>
            <a:r>
              <a:rPr lang="en-US" altLang="ko-KR" sz="2000" dirty="0"/>
              <a:t>Portable </a:t>
            </a:r>
            <a:r>
              <a:rPr lang="ko-KR" altLang="en-US" sz="2000" dirty="0"/>
              <a:t>기술을 필두로 응용적인 측면의 기술에서 활발한 연구개발이 진행되고 있다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EC357-DF00-4231-8C74-4E6805F74002}"/>
              </a:ext>
            </a:extLst>
          </p:cNvPr>
          <p:cNvSpPr txBox="1"/>
          <p:nvPr/>
        </p:nvSpPr>
        <p:spPr>
          <a:xfrm>
            <a:off x="-1" y="276728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r>
              <a:rPr lang="en-US" altLang="ko-KR" sz="2000" dirty="0"/>
              <a:t>	LCD, Display1, Display2, V/P</a:t>
            </a:r>
            <a:r>
              <a:rPr lang="ko-KR" altLang="en-US" sz="2000" dirty="0"/>
              <a:t>는 완연한 성숙기에 접어들었고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	M/R, Tracking, HMD</a:t>
            </a:r>
            <a:r>
              <a:rPr lang="ko-KR" altLang="en-US" sz="2000" dirty="0"/>
              <a:t>는 평균수준의 연구개발이 이루어지고 있다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EF5437-0935-47FE-A7CD-63BB178A3527}"/>
              </a:ext>
            </a:extLst>
          </p:cNvPr>
          <p:cNvSpPr txBox="1"/>
          <p:nvPr/>
        </p:nvSpPr>
        <p:spPr>
          <a:xfrm>
            <a:off x="0" y="430345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개별 연구자들과 기업의 향후 연구개발의 방향성을 설정하는데 효과적으로 활용될 것이다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659862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88884-F30B-4DB9-A080-65055AABEBF2}"/>
              </a:ext>
            </a:extLst>
          </p:cNvPr>
          <p:cNvSpPr txBox="1"/>
          <p:nvPr/>
        </p:nvSpPr>
        <p:spPr>
          <a:xfrm>
            <a:off x="1" y="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결론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E1B7A-6E34-4DA4-B7AD-7EA8D494A1AC}"/>
              </a:ext>
            </a:extLst>
          </p:cNvPr>
          <p:cNvSpPr txBox="1"/>
          <p:nvPr/>
        </p:nvSpPr>
        <p:spPr>
          <a:xfrm>
            <a:off x="-1" y="923330"/>
            <a:ext cx="1219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한계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	1. 5</a:t>
            </a:r>
            <a:r>
              <a:rPr lang="ko-KR" altLang="en-US" sz="2000" dirty="0"/>
              <a:t>년의 단위 구간 설정은 규모 문제를 완전히 해소하지 못한다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	2. 2015</a:t>
            </a:r>
            <a:r>
              <a:rPr lang="ko-KR" altLang="en-US" sz="2000" dirty="0"/>
              <a:t>년까지의 데이터로 동향 분석을 실시하기 때문에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		</a:t>
            </a:r>
            <a:r>
              <a:rPr lang="ko-KR" altLang="en-US" sz="2000" dirty="0"/>
              <a:t>최신의 연구 동향을 분석하는데 한계가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16847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AD4337-C2F2-4D9B-B182-2ED9661A500B}"/>
              </a:ext>
            </a:extLst>
          </p:cNvPr>
          <p:cNvSpPr txBox="1"/>
          <p:nvPr/>
        </p:nvSpPr>
        <p:spPr>
          <a:xfrm>
            <a:off x="0" y="3105834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28305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DC00DE-A2A0-4A6E-8C88-2C383F7F9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13" y="2359874"/>
            <a:ext cx="9902774" cy="21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73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A6BEF71-0368-4A52-B9FC-D65D5C532DB3}"/>
              </a:ext>
            </a:extLst>
          </p:cNvPr>
          <p:cNvGrpSpPr/>
          <p:nvPr/>
        </p:nvGrpSpPr>
        <p:grpSpPr>
          <a:xfrm>
            <a:off x="386792" y="398552"/>
            <a:ext cx="11418416" cy="6060896"/>
            <a:chOff x="386792" y="398552"/>
            <a:chExt cx="11418416" cy="606089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0EA0A46-727E-432E-B2DA-1AABF8CAC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413" y="398552"/>
              <a:ext cx="10481174" cy="80250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7400FE4-F5AF-4E44-98C7-D3F4E508F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792" y="1490067"/>
              <a:ext cx="5091142" cy="496938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6FE0C1E-D600-4B63-8608-8F5546EFC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989" y="2532922"/>
              <a:ext cx="5307537" cy="89607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A52518E-14DB-48D8-8E59-1E8779CDF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989" y="4760866"/>
              <a:ext cx="6145219" cy="833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568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D0B8E82B-76B0-4BD1-9F50-C55E36B67293}"/>
              </a:ext>
            </a:extLst>
          </p:cNvPr>
          <p:cNvGrpSpPr/>
          <p:nvPr/>
        </p:nvGrpSpPr>
        <p:grpSpPr>
          <a:xfrm>
            <a:off x="245534" y="398552"/>
            <a:ext cx="11700932" cy="6060896"/>
            <a:chOff x="245534" y="398552"/>
            <a:chExt cx="11700932" cy="606089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73700A9-4E9F-4E92-9DA5-1E7310FFB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513" y="398552"/>
              <a:ext cx="9182974" cy="1471631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62E230E-350D-4725-A1D6-BB28A399FA8B}"/>
                </a:ext>
              </a:extLst>
            </p:cNvPr>
            <p:cNvGrpSpPr/>
            <p:nvPr/>
          </p:nvGrpSpPr>
          <p:grpSpPr>
            <a:xfrm>
              <a:off x="245534" y="2012833"/>
              <a:ext cx="11700932" cy="4446615"/>
              <a:chOff x="245534" y="2012833"/>
              <a:chExt cx="11700932" cy="4446615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782AC5D4-0B66-4B66-8E73-B9FB2DEB7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534" y="2012833"/>
                <a:ext cx="6837380" cy="3294224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31FA1A30-C8FB-4FF1-A5B8-B3BFA0919A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6352" y="3514232"/>
                <a:ext cx="6812487" cy="2356573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2B95B2D1-2F44-427F-A7AD-30C0965201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2277" y="4077981"/>
                <a:ext cx="6804189" cy="238146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88212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3013</Words>
  <Application>Microsoft Office PowerPoint</Application>
  <PresentationFormat>와이드스크린</PresentationFormat>
  <Paragraphs>449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김성원</dc:creator>
  <cp:lastModifiedBy>김성원</cp:lastModifiedBy>
  <cp:revision>198</cp:revision>
  <dcterms:created xsi:type="dcterms:W3CDTF">2022-11-14T11:43:14Z</dcterms:created>
  <dcterms:modified xsi:type="dcterms:W3CDTF">2022-11-15T16:17:11Z</dcterms:modified>
</cp:coreProperties>
</file>